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28"/>
  </p:notesMasterIdLst>
  <p:sldIdLst>
    <p:sldId id="256" r:id="rId3"/>
    <p:sldId id="302" r:id="rId4"/>
    <p:sldId id="257" r:id="rId5"/>
    <p:sldId id="299" r:id="rId6"/>
    <p:sldId id="301" r:id="rId7"/>
    <p:sldId id="300" r:id="rId8"/>
    <p:sldId id="258" r:id="rId9"/>
    <p:sldId id="273" r:id="rId10"/>
    <p:sldId id="303" r:id="rId11"/>
    <p:sldId id="261" r:id="rId12"/>
    <p:sldId id="304" r:id="rId13"/>
    <p:sldId id="259" r:id="rId14"/>
    <p:sldId id="260" r:id="rId15"/>
    <p:sldId id="274" r:id="rId16"/>
    <p:sldId id="263" r:id="rId17"/>
    <p:sldId id="269" r:id="rId18"/>
    <p:sldId id="277" r:id="rId19"/>
    <p:sldId id="264" r:id="rId20"/>
    <p:sldId id="265" r:id="rId21"/>
    <p:sldId id="297" r:id="rId22"/>
    <p:sldId id="267" r:id="rId23"/>
    <p:sldId id="268" r:id="rId24"/>
    <p:sldId id="280" r:id="rId25"/>
    <p:sldId id="298" r:id="rId26"/>
    <p:sldId id="279" r:id="rId27"/>
  </p:sldIdLst>
  <p:sldSz cx="9144000" cy="5143500" type="screen16x9"/>
  <p:notesSz cx="6858000" cy="9144000"/>
  <p:embeddedFontLst>
    <p:embeddedFont>
      <p:font typeface="Exo 2" panose="020B0604020202020204" charset="0"/>
      <p:regular r:id="rId29"/>
      <p:bold r:id="rId30"/>
      <p:italic r:id="rId31"/>
      <p:boldItalic r:id="rId32"/>
    </p:embeddedFont>
    <p:embeddedFont>
      <p:font typeface="Fira Sans Extra Condensed Medium" panose="020B0604020202020204" charset="0"/>
      <p:regular r:id="rId33"/>
      <p:bold r:id="rId34"/>
      <p:italic r:id="rId35"/>
      <p:boldItalic r:id="rId36"/>
    </p:embeddedFont>
    <p:embeddedFont>
      <p:font typeface="Roboto Condensed" panose="020B0604020202020204" charset="0"/>
      <p:regular r:id="rId37"/>
      <p:bold r:id="rId38"/>
      <p:italic r:id="rId39"/>
      <p:boldItalic r:id="rId40"/>
    </p:embeddedFont>
    <p:embeddedFont>
      <p:font typeface="Roboto Condensed Light" panose="020B0604020202020204" charset="0"/>
      <p:regular r:id="rId41"/>
      <p:bold r:id="rId42"/>
      <p:italic r:id="rId43"/>
      <p:boldItalic r:id="rId44"/>
    </p:embeddedFont>
    <p:embeddedFont>
      <p:font typeface="Squada One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4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ECCABE-9374-495E-B04A-C2B3B154DA14}">
  <a:tblStyle styleId="{2FECCABE-9374-495E-B04A-C2B3B154DA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74" y="58"/>
      </p:cViewPr>
      <p:guideLst>
        <p:guide orient="horz" pos="154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508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339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292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71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250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678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8d3b44f0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8d3b44f0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27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8126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9003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4494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9188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4768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4017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727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4" r:id="rId9"/>
    <p:sldLayoutId id="2147483667" r:id="rId10"/>
    <p:sldLayoutId id="2147483669" r:id="rId11"/>
    <p:sldLayoutId id="2147483670" r:id="rId12"/>
    <p:sldLayoutId id="214748367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3790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11" Type="http://schemas.openxmlformats.org/officeDocument/2006/relationships/image" Target="../media/image25.png"/><Relationship Id="rId5" Type="http://schemas.openxmlformats.org/officeDocument/2006/relationships/image" Target="../media/image30.png"/><Relationship Id="rId15" Type="http://schemas.openxmlformats.org/officeDocument/2006/relationships/image" Target="../media/image21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30.png"/><Relationship Id="rId5" Type="http://schemas.openxmlformats.org/officeDocument/2006/relationships/image" Target="../media/image21.png"/><Relationship Id="rId15" Type="http://schemas.openxmlformats.org/officeDocument/2006/relationships/image" Target="../media/image35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microsoft.com/office/2007/relationships/hdphoto" Target="../media/hdphoto4.wdp"/><Relationship Id="rId9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ware.ac.uk/sites/default/files/SSI-SoftwareEvaluationCriteria.pdf?_ga=2.151004923.318823281.1587909367-13184924.1587909367" TargetMode="External"/><Relationship Id="rId3" Type="http://schemas.openxmlformats.org/officeDocument/2006/relationships/hyperlink" Target="https://github.com/stefanofoti/musa" TargetMode="External"/><Relationship Id="rId7" Type="http://schemas.openxmlformats.org/officeDocument/2006/relationships/hyperlink" Target="http://www.attrakdiff.de/index-en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premotool.com/" TargetMode="External"/><Relationship Id="rId5" Type="http://schemas.openxmlformats.org/officeDocument/2006/relationships/hyperlink" Target="https://github.com/stefanofoti/musa/blob/master/docs/Evaluation.md" TargetMode="External"/><Relationship Id="rId4" Type="http://schemas.openxmlformats.org/officeDocument/2006/relationships/hyperlink" Target="https://github.com/stefanofoti/musa/blob/master/docs/Design.md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it-it/services/machine-learning/" TargetMode="External"/><Relationship Id="rId3" Type="http://schemas.openxmlformats.org/officeDocument/2006/relationships/hyperlink" Target="https://github.com/stefanofoti/musa/blob/master/docs/src/evaluation/MuSa_criteria.pdf" TargetMode="External"/><Relationship Id="rId7" Type="http://schemas.openxmlformats.org/officeDocument/2006/relationships/hyperlink" Target="https://azure.microsoft.com/it-it/services/iot-hub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zure.microsoft.com/it-it/pricing/details/app-service/plans/" TargetMode="External"/><Relationship Id="rId11" Type="http://schemas.openxmlformats.org/officeDocument/2006/relationships/hyperlink" Target="https://github.com/stefanofoti/musa/blob/master/docs/src/evaluation/azure_plan.xlsx" TargetMode="External"/><Relationship Id="rId5" Type="http://schemas.openxmlformats.org/officeDocument/2006/relationships/hyperlink" Target="https://wettel.github.io/codecity.html" TargetMode="External"/><Relationship Id="rId10" Type="http://schemas.openxmlformats.org/officeDocument/2006/relationships/hyperlink" Target="https://azure.microsoft.com/it-it/pricing/calculator/" TargetMode="External"/><Relationship Id="rId4" Type="http://schemas.openxmlformats.org/officeDocument/2006/relationships/hyperlink" Target="https://owasp.org/www-community/Vulnerability_Scanning_Tools" TargetMode="External"/><Relationship Id="rId9" Type="http://schemas.openxmlformats.org/officeDocument/2006/relationships/hyperlink" Target="https://azure.microsoft.com/it-it/services/sql-database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4633473" y="3101128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experience manager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designed by Silvia Del Piano, Stefano Foti and Gianmarco Zizzo</a:t>
            </a:r>
            <a:endParaRPr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928513" y="1318828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MuSa</a:t>
            </a:r>
            <a:endParaRPr dirty="0"/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2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0DE06448-D829-4B09-B65B-151198FA6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81" b="89720" l="1794" r="94619">
                        <a14:foregroundMark x1="38565" y1="4361" x2="38565" y2="4361"/>
                        <a14:foregroundMark x1="27563" y1="11215" x2="17937" y2="15576"/>
                        <a14:foregroundMark x1="28938" y1="10592" x2="27563" y2="11215"/>
                        <a14:foregroundMark x1="29627" y1="10280" x2="28938" y2="10592"/>
                        <a14:foregroundMark x1="37744" y1="6603" x2="29627" y2="10280"/>
                        <a14:foregroundMark x1="6747" y1="27103" x2="4933" y2="28972"/>
                        <a14:foregroundMark x1="17937" y1="15576" x2="6747" y2="27103"/>
                        <a14:foregroundMark x1="6050" y1="42679" x2="6278" y2="45483"/>
                        <a14:foregroundMark x1="5999" y1="42056" x2="6050" y2="42679"/>
                        <a14:foregroundMark x1="5923" y1="41121" x2="5999" y2="42056"/>
                        <a14:foregroundMark x1="5416" y1="34891" x2="5923" y2="41121"/>
                        <a14:foregroundMark x1="5238" y1="32710" x2="5416" y2="34891"/>
                        <a14:foregroundMark x1="4933" y1="28972" x2="5238" y2="32710"/>
                        <a14:foregroundMark x1="17489" y1="61059" x2="17937" y2="61682"/>
                        <a14:foregroundMark x1="6278" y1="45483" x2="17489" y2="61059"/>
                        <a14:foregroundMark x1="61082" y1="9636" x2="65022" y2="10280"/>
                        <a14:foregroundMark x1="76600" y1="15821" x2="85202" y2="19938"/>
                        <a14:foregroundMark x1="69579" y1="12461" x2="71713" y2="13482"/>
                        <a14:foregroundMark x1="65022" y1="10280" x2="69579" y2="12461"/>
                        <a14:foregroundMark x1="85202" y1="19938" x2="93274" y2="37072"/>
                        <a14:foregroundMark x1="93274" y1="37072" x2="78027" y2="59190"/>
                        <a14:foregroundMark x1="66816" y1="5919" x2="65151" y2="5575"/>
                        <a14:foregroundMark x1="58150" y1="5013" x2="64126" y2="6542"/>
                        <a14:foregroundMark x1="55605" y1="4361" x2="56191" y2="4511"/>
                        <a14:foregroundMark x1="52018" y1="4361" x2="52018" y2="4361"/>
                        <a14:foregroundMark x1="48879" y1="48598" x2="48879" y2="48598"/>
                        <a14:foregroundMark x1="55511" y1="7893" x2="56502" y2="7788"/>
                        <a14:foregroundMark x1="4933" y1="29595" x2="3139" y2="33956"/>
                        <a14:foregroundMark x1="41645" y1="8411" x2="56951" y2="8411"/>
                        <a14:foregroundMark x1="2242" y1="41745" x2="2242" y2="41745"/>
                        <a14:foregroundMark x1="94619" y1="36760" x2="94619" y2="36760"/>
                        <a14:foregroundMark x1="4933" y1="45483" x2="4933" y2="45483"/>
                        <a14:foregroundMark x1="26457" y1="11215" x2="40359" y2="7788"/>
                        <a14:backgroundMark x1="16592" y1="32710" x2="16592" y2="32710"/>
                        <a14:backgroundMark x1="21973" y1="27414" x2="21525" y2="40498"/>
                        <a14:backgroundMark x1="71749" y1="22741" x2="75336" y2="30530"/>
                        <a14:backgroundMark x1="70404" y1="13707" x2="70404" y2="13707"/>
                        <a14:backgroundMark x1="71749" y1="13707" x2="71749" y2="13707"/>
                        <a14:backgroundMark x1="73543" y1="15576" x2="73543" y2="15576"/>
                        <a14:backgroundMark x1="68610" y1="12461" x2="68610" y2="12461"/>
                        <a14:backgroundMark x1="1345" y1="27103" x2="1345" y2="27103"/>
                        <a14:backgroundMark x1="897" y1="42679" x2="897" y2="42679"/>
                        <a14:backgroundMark x1="897" y1="34891" x2="897" y2="34891"/>
                        <a14:backgroundMark x1="897" y1="41121" x2="897" y2="41121"/>
                        <a14:backgroundMark x1="897" y1="42056" x2="897" y2="42056"/>
                        <a14:backgroundMark x1="43049" y1="11526" x2="43049" y2="11526"/>
                        <a14:backgroundMark x1="37483" y1="11608" x2="39462" y2="11215"/>
                        <a14:backgroundMark x1="17489" y1="61682" x2="17489" y2="61682"/>
                        <a14:backgroundMark x1="16143" y1="61059" x2="16143" y2="61059"/>
                        <a14:backgroundMark x1="74439" y1="15265" x2="74439" y2="15265"/>
                        <a14:backgroundMark x1="73543" y1="15265" x2="73543" y2="15265"/>
                        <a14:backgroundMark x1="73543" y1="15265" x2="73543" y2="15265"/>
                        <a14:backgroundMark x1="71300" y1="13707" x2="75336" y2="165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6731" y="-3191"/>
            <a:ext cx="2124371" cy="3057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ctrTitle"/>
          </p:nvPr>
        </p:nvSpPr>
        <p:spPr>
          <a:xfrm>
            <a:off x="1381757" y="242956"/>
            <a:ext cx="293033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SOFTWARE</a:t>
            </a:r>
            <a:endParaRPr dirty="0"/>
          </a:p>
        </p:txBody>
      </p: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C12DA64E-54F0-412D-9B80-1ABF57AF945E}"/>
              </a:ext>
            </a:extLst>
          </p:cNvPr>
          <p:cNvGrpSpPr/>
          <p:nvPr/>
        </p:nvGrpSpPr>
        <p:grpSpPr>
          <a:xfrm>
            <a:off x="165188" y="466099"/>
            <a:ext cx="1911413" cy="1137557"/>
            <a:chOff x="5164087" y="1144588"/>
            <a:chExt cx="3452716" cy="2266369"/>
          </a:xfrm>
        </p:grpSpPr>
        <p:pic>
          <p:nvPicPr>
            <p:cNvPr id="70" name="Picture 6" descr="cloud-white-png-4 – CMH S.r.l.">
              <a:extLst>
                <a:ext uri="{FF2B5EF4-FFF2-40B4-BE49-F238E27FC236}">
                  <a16:creationId xmlns:a16="http://schemas.microsoft.com/office/drawing/2014/main" id="{D1FD07F1-FB42-46AD-83D5-1D9A1EF7D7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4087" y="1144588"/>
              <a:ext cx="3452716" cy="226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8">
              <a:extLst>
                <a:ext uri="{FF2B5EF4-FFF2-40B4-BE49-F238E27FC236}">
                  <a16:creationId xmlns:a16="http://schemas.microsoft.com/office/drawing/2014/main" id="{452CB43D-F2E4-4268-BC4F-3577853D11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844" y="2154023"/>
              <a:ext cx="2966876" cy="858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2" name="Connettore 2 71">
            <a:extLst>
              <a:ext uri="{FF2B5EF4-FFF2-40B4-BE49-F238E27FC236}">
                <a16:creationId xmlns:a16="http://schemas.microsoft.com/office/drawing/2014/main" id="{BEB45A4E-89F6-4CCB-9D9D-4EA176EBC913}"/>
              </a:ext>
            </a:extLst>
          </p:cNvPr>
          <p:cNvCxnSpPr>
            <a:cxnSpLocks/>
          </p:cNvCxnSpPr>
          <p:nvPr/>
        </p:nvCxnSpPr>
        <p:spPr>
          <a:xfrm>
            <a:off x="720150" y="1458310"/>
            <a:ext cx="0" cy="3771151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D1C03903-D0BB-4798-8A09-D4B0A938F4A1}"/>
              </a:ext>
            </a:extLst>
          </p:cNvPr>
          <p:cNvGrpSpPr/>
          <p:nvPr/>
        </p:nvGrpSpPr>
        <p:grpSpPr>
          <a:xfrm>
            <a:off x="378366" y="3472987"/>
            <a:ext cx="1739728" cy="669237"/>
            <a:chOff x="6714591" y="788242"/>
            <a:chExt cx="1739728" cy="669237"/>
          </a:xfrm>
        </p:grpSpPr>
        <p:grpSp>
          <p:nvGrpSpPr>
            <p:cNvPr id="77" name="Google Shape;1293;p56">
              <a:extLst>
                <a:ext uri="{FF2B5EF4-FFF2-40B4-BE49-F238E27FC236}">
                  <a16:creationId xmlns:a16="http://schemas.microsoft.com/office/drawing/2014/main" id="{16CB5B1C-D514-4F1D-AE01-A39383B9CEF8}"/>
                </a:ext>
              </a:extLst>
            </p:cNvPr>
            <p:cNvGrpSpPr/>
            <p:nvPr/>
          </p:nvGrpSpPr>
          <p:grpSpPr>
            <a:xfrm>
              <a:off x="6714591" y="788242"/>
              <a:ext cx="1739728" cy="669237"/>
              <a:chOff x="4047975" y="3769179"/>
              <a:chExt cx="343175" cy="132000"/>
            </a:xfrm>
          </p:grpSpPr>
          <p:grpSp>
            <p:nvGrpSpPr>
              <p:cNvPr id="79" name="Google Shape;1294;p56">
                <a:extLst>
                  <a:ext uri="{FF2B5EF4-FFF2-40B4-BE49-F238E27FC236}">
                    <a16:creationId xmlns:a16="http://schemas.microsoft.com/office/drawing/2014/main" id="{4716425F-82A0-4113-B6E5-6D8FD23A4176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81" name="Google Shape;1295;p56">
                  <a:extLst>
                    <a:ext uri="{FF2B5EF4-FFF2-40B4-BE49-F238E27FC236}">
                      <a16:creationId xmlns:a16="http://schemas.microsoft.com/office/drawing/2014/main" id="{AF2AF407-B75B-4123-AEC4-D1A2F565EE66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dirty="0"/>
                    <a:t>     Azure ML</a:t>
                  </a:r>
                  <a:endParaRPr dirty="0"/>
                </a:p>
              </p:txBody>
            </p:sp>
            <p:grpSp>
              <p:nvGrpSpPr>
                <p:cNvPr id="82" name="Google Shape;1296;p56">
                  <a:extLst>
                    <a:ext uri="{FF2B5EF4-FFF2-40B4-BE49-F238E27FC236}">
                      <a16:creationId xmlns:a16="http://schemas.microsoft.com/office/drawing/2014/main" id="{0BEAD32E-F234-49A5-B08B-1D61C2BF245A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83" name="Google Shape;1297;p56">
                    <a:extLst>
                      <a:ext uri="{FF2B5EF4-FFF2-40B4-BE49-F238E27FC236}">
                        <a16:creationId xmlns:a16="http://schemas.microsoft.com/office/drawing/2014/main" id="{8B3D59A4-FE70-4771-AB47-E989A56CDB09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4" name="Google Shape;1298;p56">
                    <a:extLst>
                      <a:ext uri="{FF2B5EF4-FFF2-40B4-BE49-F238E27FC236}">
                        <a16:creationId xmlns:a16="http://schemas.microsoft.com/office/drawing/2014/main" id="{169D803B-1F72-428E-900F-DC403FF348E5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0" name="Google Shape;1299;p56">
                <a:extLst>
                  <a:ext uri="{FF2B5EF4-FFF2-40B4-BE49-F238E27FC236}">
                    <a16:creationId xmlns:a16="http://schemas.microsoft.com/office/drawing/2014/main" id="{F2509A45-FA31-4D53-919A-947988D1065E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8" name="Picture 18" descr="Azure Machine Learning Services: a complete toolbox for AI ...">
              <a:extLst>
                <a:ext uri="{FF2B5EF4-FFF2-40B4-BE49-F238E27FC236}">
                  <a16:creationId xmlns:a16="http://schemas.microsoft.com/office/drawing/2014/main" id="{3C2B86CB-44EB-42F0-9D2A-777484E81B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801" y="957592"/>
              <a:ext cx="317177" cy="34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95FDC4D4-E0DD-4423-A772-7195096CECB6}"/>
              </a:ext>
            </a:extLst>
          </p:cNvPr>
          <p:cNvGrpSpPr/>
          <p:nvPr/>
        </p:nvGrpSpPr>
        <p:grpSpPr>
          <a:xfrm>
            <a:off x="667565" y="4249335"/>
            <a:ext cx="1739728" cy="669237"/>
            <a:chOff x="7271325" y="1437990"/>
            <a:chExt cx="1739728" cy="669237"/>
          </a:xfrm>
        </p:grpSpPr>
        <p:grpSp>
          <p:nvGrpSpPr>
            <p:cNvPr id="86" name="Google Shape;1293;p56">
              <a:extLst>
                <a:ext uri="{FF2B5EF4-FFF2-40B4-BE49-F238E27FC236}">
                  <a16:creationId xmlns:a16="http://schemas.microsoft.com/office/drawing/2014/main" id="{BBAA0B6C-DB2A-4F37-AE61-59BABA4DFCC8}"/>
                </a:ext>
              </a:extLst>
            </p:cNvPr>
            <p:cNvGrpSpPr/>
            <p:nvPr/>
          </p:nvGrpSpPr>
          <p:grpSpPr>
            <a:xfrm>
              <a:off x="7271325" y="1437990"/>
              <a:ext cx="1739728" cy="669237"/>
              <a:chOff x="4047975" y="3769179"/>
              <a:chExt cx="343175" cy="132000"/>
            </a:xfrm>
          </p:grpSpPr>
          <p:grpSp>
            <p:nvGrpSpPr>
              <p:cNvPr id="88" name="Google Shape;1294;p56">
                <a:extLst>
                  <a:ext uri="{FF2B5EF4-FFF2-40B4-BE49-F238E27FC236}">
                    <a16:creationId xmlns:a16="http://schemas.microsoft.com/office/drawing/2014/main" id="{85FFADFC-D610-498E-9ED2-604DD2DE136E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90" name="Google Shape;1295;p56">
                  <a:extLst>
                    <a:ext uri="{FF2B5EF4-FFF2-40B4-BE49-F238E27FC236}">
                      <a16:creationId xmlns:a16="http://schemas.microsoft.com/office/drawing/2014/main" id="{F4C7A1C1-366E-4E03-8F66-1965E1E6EB97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dirty="0"/>
                    <a:t>     Azure DB</a:t>
                  </a:r>
                  <a:endParaRPr dirty="0"/>
                </a:p>
              </p:txBody>
            </p:sp>
            <p:grpSp>
              <p:nvGrpSpPr>
                <p:cNvPr id="91" name="Google Shape;1296;p56">
                  <a:extLst>
                    <a:ext uri="{FF2B5EF4-FFF2-40B4-BE49-F238E27FC236}">
                      <a16:creationId xmlns:a16="http://schemas.microsoft.com/office/drawing/2014/main" id="{083B2BDA-0DBB-4BFF-8A0C-E8C6C25B1404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92" name="Google Shape;1297;p56">
                    <a:extLst>
                      <a:ext uri="{FF2B5EF4-FFF2-40B4-BE49-F238E27FC236}">
                        <a16:creationId xmlns:a16="http://schemas.microsoft.com/office/drawing/2014/main" id="{2BAB1F3E-E166-45E0-8D9A-688CAC469769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93" name="Google Shape;1298;p56">
                    <a:extLst>
                      <a:ext uri="{FF2B5EF4-FFF2-40B4-BE49-F238E27FC236}">
                        <a16:creationId xmlns:a16="http://schemas.microsoft.com/office/drawing/2014/main" id="{B6F1A921-0CD1-4E9B-A7A9-E9020920D31B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9" name="Google Shape;1299;p56">
                <a:extLst>
                  <a:ext uri="{FF2B5EF4-FFF2-40B4-BE49-F238E27FC236}">
                    <a16:creationId xmlns:a16="http://schemas.microsoft.com/office/drawing/2014/main" id="{4952FAC8-3C7B-44A9-8D10-BA94C8B309AE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7" name="Picture 16" descr="Azure Database General_COLOR | think S3 | Cloud Solutions ...">
              <a:extLst>
                <a:ext uri="{FF2B5EF4-FFF2-40B4-BE49-F238E27FC236}">
                  <a16:creationId xmlns:a16="http://schemas.microsoft.com/office/drawing/2014/main" id="{3AA8D9C2-7639-4511-AE21-F6E78433D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4583" y="1601343"/>
              <a:ext cx="357081" cy="357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DAAD3103-8575-4BFA-B348-C1446A5BD6A9}"/>
              </a:ext>
            </a:extLst>
          </p:cNvPr>
          <p:cNvGrpSpPr/>
          <p:nvPr/>
        </p:nvGrpSpPr>
        <p:grpSpPr>
          <a:xfrm>
            <a:off x="383906" y="1902513"/>
            <a:ext cx="1739728" cy="669237"/>
            <a:chOff x="6509675" y="638772"/>
            <a:chExt cx="1739728" cy="669237"/>
          </a:xfrm>
        </p:grpSpPr>
        <p:grpSp>
          <p:nvGrpSpPr>
            <p:cNvPr id="95" name="Google Shape;1293;p56">
              <a:extLst>
                <a:ext uri="{FF2B5EF4-FFF2-40B4-BE49-F238E27FC236}">
                  <a16:creationId xmlns:a16="http://schemas.microsoft.com/office/drawing/2014/main" id="{3F3C93C6-555F-4F9A-B7A0-4431D0D932D0}"/>
                </a:ext>
              </a:extLst>
            </p:cNvPr>
            <p:cNvGrpSpPr/>
            <p:nvPr/>
          </p:nvGrpSpPr>
          <p:grpSpPr>
            <a:xfrm>
              <a:off x="6509675" y="638772"/>
              <a:ext cx="1739728" cy="669237"/>
              <a:chOff x="4047975" y="3769179"/>
              <a:chExt cx="343175" cy="132000"/>
            </a:xfrm>
          </p:grpSpPr>
          <p:grpSp>
            <p:nvGrpSpPr>
              <p:cNvPr id="97" name="Google Shape;1294;p56">
                <a:extLst>
                  <a:ext uri="{FF2B5EF4-FFF2-40B4-BE49-F238E27FC236}">
                    <a16:creationId xmlns:a16="http://schemas.microsoft.com/office/drawing/2014/main" id="{ECC3F74B-50B5-4193-9B86-59DC416DFF72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99" name="Google Shape;1295;p56">
                  <a:extLst>
                    <a:ext uri="{FF2B5EF4-FFF2-40B4-BE49-F238E27FC236}">
                      <a16:creationId xmlns:a16="http://schemas.microsoft.com/office/drawing/2014/main" id="{049CC947-5309-452B-B25F-0B1E217FB7F2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 dirty="0"/>
                    <a:t>      Azure IoT Hub</a:t>
                  </a:r>
                  <a:endParaRPr sz="1100" dirty="0"/>
                </a:p>
              </p:txBody>
            </p:sp>
            <p:grpSp>
              <p:nvGrpSpPr>
                <p:cNvPr id="100" name="Google Shape;1296;p56">
                  <a:extLst>
                    <a:ext uri="{FF2B5EF4-FFF2-40B4-BE49-F238E27FC236}">
                      <a16:creationId xmlns:a16="http://schemas.microsoft.com/office/drawing/2014/main" id="{939F2297-BBC1-4686-977D-DA4153AED098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01" name="Google Shape;1297;p56">
                    <a:extLst>
                      <a:ext uri="{FF2B5EF4-FFF2-40B4-BE49-F238E27FC236}">
                        <a16:creationId xmlns:a16="http://schemas.microsoft.com/office/drawing/2014/main" id="{F3EF0D7A-C5A1-4445-9304-5B59B9FF8264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02" name="Google Shape;1298;p56">
                    <a:extLst>
                      <a:ext uri="{FF2B5EF4-FFF2-40B4-BE49-F238E27FC236}">
                        <a16:creationId xmlns:a16="http://schemas.microsoft.com/office/drawing/2014/main" id="{E505E995-2E7C-4B9B-94FA-1508D52CAD6D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8" name="Google Shape;1299;p56">
                <a:extLst>
                  <a:ext uri="{FF2B5EF4-FFF2-40B4-BE49-F238E27FC236}">
                    <a16:creationId xmlns:a16="http://schemas.microsoft.com/office/drawing/2014/main" id="{5AD6822E-BFAC-478F-9F56-D19CBAEFBCD0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6" name="Picture 12" descr="Azure IoT Hub - Reviews, Pros &amp; Cons | Companies using Azure IoT Hub">
              <a:extLst>
                <a:ext uri="{FF2B5EF4-FFF2-40B4-BE49-F238E27FC236}">
                  <a16:creationId xmlns:a16="http://schemas.microsoft.com/office/drawing/2014/main" id="{52671B8E-ADE8-424D-9BCA-A6C25225F1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5766" y="832895"/>
              <a:ext cx="287235" cy="287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Gruppo 102">
            <a:extLst>
              <a:ext uri="{FF2B5EF4-FFF2-40B4-BE49-F238E27FC236}">
                <a16:creationId xmlns:a16="http://schemas.microsoft.com/office/drawing/2014/main" id="{DD5C93FD-2390-440E-ACD8-8B0134C1E448}"/>
              </a:ext>
            </a:extLst>
          </p:cNvPr>
          <p:cNvGrpSpPr/>
          <p:nvPr/>
        </p:nvGrpSpPr>
        <p:grpSpPr>
          <a:xfrm>
            <a:off x="672516" y="2687750"/>
            <a:ext cx="1739728" cy="669237"/>
            <a:chOff x="5469146" y="1470855"/>
            <a:chExt cx="1739728" cy="669237"/>
          </a:xfrm>
        </p:grpSpPr>
        <p:grpSp>
          <p:nvGrpSpPr>
            <p:cNvPr id="104" name="Google Shape;1293;p56">
              <a:extLst>
                <a:ext uri="{FF2B5EF4-FFF2-40B4-BE49-F238E27FC236}">
                  <a16:creationId xmlns:a16="http://schemas.microsoft.com/office/drawing/2014/main" id="{D60CCC38-8C91-4C40-8306-582E1EE2F242}"/>
                </a:ext>
              </a:extLst>
            </p:cNvPr>
            <p:cNvGrpSpPr/>
            <p:nvPr/>
          </p:nvGrpSpPr>
          <p:grpSpPr>
            <a:xfrm>
              <a:off x="5469146" y="1470855"/>
              <a:ext cx="1739728" cy="669237"/>
              <a:chOff x="4047975" y="3769179"/>
              <a:chExt cx="343175" cy="132000"/>
            </a:xfrm>
          </p:grpSpPr>
          <p:grpSp>
            <p:nvGrpSpPr>
              <p:cNvPr id="106" name="Google Shape;1294;p56">
                <a:extLst>
                  <a:ext uri="{FF2B5EF4-FFF2-40B4-BE49-F238E27FC236}">
                    <a16:creationId xmlns:a16="http://schemas.microsoft.com/office/drawing/2014/main" id="{DC09F161-67A1-4329-9CAB-B57EEA653405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108" name="Google Shape;1295;p56">
                  <a:extLst>
                    <a:ext uri="{FF2B5EF4-FFF2-40B4-BE49-F238E27FC236}">
                      <a16:creationId xmlns:a16="http://schemas.microsoft.com/office/drawing/2014/main" id="{71A883E7-72D0-4F5E-B487-B32494CFFE62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 dirty="0"/>
                    <a:t>       App Service</a:t>
                  </a:r>
                  <a:endParaRPr sz="1100" dirty="0"/>
                </a:p>
              </p:txBody>
            </p:sp>
            <p:grpSp>
              <p:nvGrpSpPr>
                <p:cNvPr id="109" name="Google Shape;1296;p56">
                  <a:extLst>
                    <a:ext uri="{FF2B5EF4-FFF2-40B4-BE49-F238E27FC236}">
                      <a16:creationId xmlns:a16="http://schemas.microsoft.com/office/drawing/2014/main" id="{25BE92CB-B280-4A45-B3B9-35A0F77BF63A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10" name="Google Shape;1297;p56">
                    <a:extLst>
                      <a:ext uri="{FF2B5EF4-FFF2-40B4-BE49-F238E27FC236}">
                        <a16:creationId xmlns:a16="http://schemas.microsoft.com/office/drawing/2014/main" id="{EF920381-1B87-4DD5-9B3F-7E7672FBE1F2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1" name="Google Shape;1298;p56">
                    <a:extLst>
                      <a:ext uri="{FF2B5EF4-FFF2-40B4-BE49-F238E27FC236}">
                        <a16:creationId xmlns:a16="http://schemas.microsoft.com/office/drawing/2014/main" id="{992D476B-2168-4188-AC2B-39413F18C92B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07" name="Google Shape;1299;p56">
                <a:extLst>
                  <a:ext uri="{FF2B5EF4-FFF2-40B4-BE49-F238E27FC236}">
                    <a16:creationId xmlns:a16="http://schemas.microsoft.com/office/drawing/2014/main" id="{D67D5305-47C2-4F13-978E-57F82102E877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5" name="Picture 20" descr="Web Application Icons - Download Free Vector Icons | Noun Project">
              <a:extLst>
                <a:ext uri="{FF2B5EF4-FFF2-40B4-BE49-F238E27FC236}">
                  <a16:creationId xmlns:a16="http://schemas.microsoft.com/office/drawing/2014/main" id="{D0D53E4F-E47F-4AC2-ADA3-2C28A2FEA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359" y="1665096"/>
              <a:ext cx="362146" cy="362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4C783B7D-A9A1-4CDE-91DE-5D98B60B80FA}"/>
              </a:ext>
            </a:extLst>
          </p:cNvPr>
          <p:cNvGrpSpPr/>
          <p:nvPr/>
        </p:nvGrpSpPr>
        <p:grpSpPr>
          <a:xfrm>
            <a:off x="2615452" y="2140295"/>
            <a:ext cx="1763673" cy="678448"/>
            <a:chOff x="3377252" y="2974688"/>
            <a:chExt cx="1763673" cy="678448"/>
          </a:xfrm>
        </p:grpSpPr>
        <p:grpSp>
          <p:nvGrpSpPr>
            <p:cNvPr id="122" name="Google Shape;1293;p56">
              <a:extLst>
                <a:ext uri="{FF2B5EF4-FFF2-40B4-BE49-F238E27FC236}">
                  <a16:creationId xmlns:a16="http://schemas.microsoft.com/office/drawing/2014/main" id="{73A29908-C00A-4C8A-8A13-3158FC145110}"/>
                </a:ext>
              </a:extLst>
            </p:cNvPr>
            <p:cNvGrpSpPr/>
            <p:nvPr/>
          </p:nvGrpSpPr>
          <p:grpSpPr>
            <a:xfrm>
              <a:off x="3377252" y="2974688"/>
              <a:ext cx="1763673" cy="678448"/>
              <a:chOff x="4047975" y="3769179"/>
              <a:chExt cx="343175" cy="132000"/>
            </a:xfrm>
          </p:grpSpPr>
          <p:grpSp>
            <p:nvGrpSpPr>
              <p:cNvPr id="124" name="Google Shape;1294;p56">
                <a:extLst>
                  <a:ext uri="{FF2B5EF4-FFF2-40B4-BE49-F238E27FC236}">
                    <a16:creationId xmlns:a16="http://schemas.microsoft.com/office/drawing/2014/main" id="{FDD62109-9E77-48A6-B184-467190EC1E2E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126" name="Google Shape;1295;p56">
                  <a:extLst>
                    <a:ext uri="{FF2B5EF4-FFF2-40B4-BE49-F238E27FC236}">
                      <a16:creationId xmlns:a16="http://schemas.microsoft.com/office/drawing/2014/main" id="{DC8DB2FD-13EB-4975-BAAA-8DB64EF84A1D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 dirty="0"/>
                    <a:t>      RIOT-OS</a:t>
                  </a:r>
                  <a:endParaRPr sz="1100" dirty="0"/>
                </a:p>
              </p:txBody>
            </p:sp>
            <p:grpSp>
              <p:nvGrpSpPr>
                <p:cNvPr id="127" name="Google Shape;1296;p56">
                  <a:extLst>
                    <a:ext uri="{FF2B5EF4-FFF2-40B4-BE49-F238E27FC236}">
                      <a16:creationId xmlns:a16="http://schemas.microsoft.com/office/drawing/2014/main" id="{AB1C13C1-CEB0-4A33-B089-8B15AC4EA7D2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28" name="Google Shape;1297;p56">
                    <a:extLst>
                      <a:ext uri="{FF2B5EF4-FFF2-40B4-BE49-F238E27FC236}">
                        <a16:creationId xmlns:a16="http://schemas.microsoft.com/office/drawing/2014/main" id="{1FCBD3BB-6E44-44C9-A472-81E67C05EA8B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9" name="Google Shape;1298;p56">
                    <a:extLst>
                      <a:ext uri="{FF2B5EF4-FFF2-40B4-BE49-F238E27FC236}">
                        <a16:creationId xmlns:a16="http://schemas.microsoft.com/office/drawing/2014/main" id="{A8080F01-85AB-4474-B932-052DFD64ACBB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99;p56">
                <a:extLst>
                  <a:ext uri="{FF2B5EF4-FFF2-40B4-BE49-F238E27FC236}">
                    <a16:creationId xmlns:a16="http://schemas.microsoft.com/office/drawing/2014/main" id="{D239D4EE-A44C-4B72-A74E-68FC206AC04C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050" name="Picture 2" descr="RIOT - The friendly Operating System for the Internet of Things">
              <a:extLst>
                <a:ext uri="{FF2B5EF4-FFF2-40B4-BE49-F238E27FC236}">
                  <a16:creationId xmlns:a16="http://schemas.microsoft.com/office/drawing/2014/main" id="{836232AC-E2A0-4C98-9C29-8174D52BB4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" r="48481" b="-37732"/>
            <a:stretch/>
          </p:blipFill>
          <p:spPr bwMode="auto">
            <a:xfrm>
              <a:off x="3509051" y="3150740"/>
              <a:ext cx="359925" cy="432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uppo 131">
            <a:extLst>
              <a:ext uri="{FF2B5EF4-FFF2-40B4-BE49-F238E27FC236}">
                <a16:creationId xmlns:a16="http://schemas.microsoft.com/office/drawing/2014/main" id="{CAF7BB87-6CA9-4845-B0B5-063A6C596FB3}"/>
              </a:ext>
            </a:extLst>
          </p:cNvPr>
          <p:cNvGrpSpPr/>
          <p:nvPr/>
        </p:nvGrpSpPr>
        <p:grpSpPr>
          <a:xfrm>
            <a:off x="2639397" y="3774821"/>
            <a:ext cx="1739728" cy="669237"/>
            <a:chOff x="5895409" y="4280806"/>
            <a:chExt cx="1739728" cy="669237"/>
          </a:xfrm>
        </p:grpSpPr>
        <p:grpSp>
          <p:nvGrpSpPr>
            <p:cNvPr id="133" name="Google Shape;1293;p56">
              <a:extLst>
                <a:ext uri="{FF2B5EF4-FFF2-40B4-BE49-F238E27FC236}">
                  <a16:creationId xmlns:a16="http://schemas.microsoft.com/office/drawing/2014/main" id="{FDD6B583-6C26-44E9-8186-D275FF1F582A}"/>
                </a:ext>
              </a:extLst>
            </p:cNvPr>
            <p:cNvGrpSpPr/>
            <p:nvPr/>
          </p:nvGrpSpPr>
          <p:grpSpPr>
            <a:xfrm>
              <a:off x="5895409" y="4280806"/>
              <a:ext cx="1739728" cy="669237"/>
              <a:chOff x="4047975" y="3769179"/>
              <a:chExt cx="343175" cy="132000"/>
            </a:xfrm>
          </p:grpSpPr>
          <p:grpSp>
            <p:nvGrpSpPr>
              <p:cNvPr id="135" name="Google Shape;1294;p56">
                <a:extLst>
                  <a:ext uri="{FF2B5EF4-FFF2-40B4-BE49-F238E27FC236}">
                    <a16:creationId xmlns:a16="http://schemas.microsoft.com/office/drawing/2014/main" id="{830FA7F5-8AE6-458B-9FCA-EB9E645F5975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137" name="Google Shape;1295;p56">
                  <a:extLst>
                    <a:ext uri="{FF2B5EF4-FFF2-40B4-BE49-F238E27FC236}">
                      <a16:creationId xmlns:a16="http://schemas.microsoft.com/office/drawing/2014/main" id="{44B58009-B7EB-485D-B6EA-FD8FEAD4087A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dirty="0"/>
                    <a:t>     Sheets </a:t>
                  </a:r>
                  <a:endParaRPr dirty="0"/>
                </a:p>
              </p:txBody>
            </p:sp>
            <p:grpSp>
              <p:nvGrpSpPr>
                <p:cNvPr id="138" name="Google Shape;1296;p56">
                  <a:extLst>
                    <a:ext uri="{FF2B5EF4-FFF2-40B4-BE49-F238E27FC236}">
                      <a16:creationId xmlns:a16="http://schemas.microsoft.com/office/drawing/2014/main" id="{FA1C0FD1-9644-4449-89C1-D5AC753D3A13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39" name="Google Shape;1297;p56">
                    <a:extLst>
                      <a:ext uri="{FF2B5EF4-FFF2-40B4-BE49-F238E27FC236}">
                        <a16:creationId xmlns:a16="http://schemas.microsoft.com/office/drawing/2014/main" id="{5DB47A51-23C8-4223-81B1-7831EECCC98A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40" name="Google Shape;1298;p56">
                    <a:extLst>
                      <a:ext uri="{FF2B5EF4-FFF2-40B4-BE49-F238E27FC236}">
                        <a16:creationId xmlns:a16="http://schemas.microsoft.com/office/drawing/2014/main" id="{0A6D09D4-26AE-4639-9B46-8674EC373FFA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6" name="Google Shape;1299;p56">
                <a:extLst>
                  <a:ext uri="{FF2B5EF4-FFF2-40B4-BE49-F238E27FC236}">
                    <a16:creationId xmlns:a16="http://schemas.microsoft.com/office/drawing/2014/main" id="{DABCDD1E-763E-4F72-89D7-7793A50F4DF7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4" name="Picture 22" descr="Google Sheets | Kinetica Bologna">
              <a:extLst>
                <a:ext uri="{FF2B5EF4-FFF2-40B4-BE49-F238E27FC236}">
                  <a16:creationId xmlns:a16="http://schemas.microsoft.com/office/drawing/2014/main" id="{964C1DD5-6128-4439-A3F0-C9239887B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479" y="4452706"/>
              <a:ext cx="543458" cy="339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9" name="Google Shape;197;p33">
            <a:extLst>
              <a:ext uri="{FF2B5EF4-FFF2-40B4-BE49-F238E27FC236}">
                <a16:creationId xmlns:a16="http://schemas.microsoft.com/office/drawing/2014/main" id="{A9CFC0B5-3128-44D3-B840-210015033F28}"/>
              </a:ext>
            </a:extLst>
          </p:cNvPr>
          <p:cNvSpPr txBox="1">
            <a:spLocks/>
          </p:cNvSpPr>
          <p:nvPr/>
        </p:nvSpPr>
        <p:spPr>
          <a:xfrm>
            <a:off x="4833815" y="243808"/>
            <a:ext cx="2930333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it-IT" dirty="0"/>
              <a:t>HARDWARE</a:t>
            </a:r>
          </a:p>
        </p:txBody>
      </p:sp>
      <p:pic>
        <p:nvPicPr>
          <p:cNvPr id="151" name="Picture 2" descr="NUCLEO-F411RE STM32 Nucleo-64 Development Board - STMicro | Mouser ...">
            <a:extLst>
              <a:ext uri="{FF2B5EF4-FFF2-40B4-BE49-F238E27FC236}">
                <a16:creationId xmlns:a16="http://schemas.microsoft.com/office/drawing/2014/main" id="{303BEC97-F265-4414-9250-74A011F0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627" y="1879631"/>
            <a:ext cx="971376" cy="70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2" name="Google Shape;1290;p56">
            <a:extLst>
              <a:ext uri="{FF2B5EF4-FFF2-40B4-BE49-F238E27FC236}">
                <a16:creationId xmlns:a16="http://schemas.microsoft.com/office/drawing/2014/main" id="{542C7038-E686-4124-83AF-829A1DE17A2E}"/>
              </a:ext>
            </a:extLst>
          </p:cNvPr>
          <p:cNvGrpSpPr/>
          <p:nvPr/>
        </p:nvGrpSpPr>
        <p:grpSpPr>
          <a:xfrm flipH="1">
            <a:off x="5792893" y="1124201"/>
            <a:ext cx="1906063" cy="436144"/>
            <a:chOff x="3199075" y="3739025"/>
            <a:chExt cx="448629" cy="111875"/>
          </a:xfrm>
        </p:grpSpPr>
        <p:sp>
          <p:nvSpPr>
            <p:cNvPr id="153" name="Google Shape;1291;p56">
              <a:extLst>
                <a:ext uri="{FF2B5EF4-FFF2-40B4-BE49-F238E27FC236}">
                  <a16:creationId xmlns:a16="http://schemas.microsoft.com/office/drawing/2014/main" id="{D7989C3D-19E2-401B-8B1A-D95788A95720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1"/>
                  </a:solidFill>
                </a:rPr>
                <a:t>     Smartphone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54" name="Google Shape;1292;p56">
              <a:extLst>
                <a:ext uri="{FF2B5EF4-FFF2-40B4-BE49-F238E27FC236}">
                  <a16:creationId xmlns:a16="http://schemas.microsoft.com/office/drawing/2014/main" id="{399BC2B4-8129-4A47-8673-D0125323F88D}"/>
                </a:ext>
              </a:extLst>
            </p:cNvPr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5" name="Google Shape;1290;p56">
            <a:extLst>
              <a:ext uri="{FF2B5EF4-FFF2-40B4-BE49-F238E27FC236}">
                <a16:creationId xmlns:a16="http://schemas.microsoft.com/office/drawing/2014/main" id="{C796B24A-21A8-4DCA-95D2-AA943446CAC2}"/>
              </a:ext>
            </a:extLst>
          </p:cNvPr>
          <p:cNvGrpSpPr/>
          <p:nvPr/>
        </p:nvGrpSpPr>
        <p:grpSpPr>
          <a:xfrm flipH="1">
            <a:off x="5792892" y="1991473"/>
            <a:ext cx="1906063" cy="436144"/>
            <a:chOff x="3199075" y="3739025"/>
            <a:chExt cx="448629" cy="111875"/>
          </a:xfrm>
        </p:grpSpPr>
        <p:sp>
          <p:nvSpPr>
            <p:cNvPr id="156" name="Google Shape;1291;p56">
              <a:extLst>
                <a:ext uri="{FF2B5EF4-FFF2-40B4-BE49-F238E27FC236}">
                  <a16:creationId xmlns:a16="http://schemas.microsoft.com/office/drawing/2014/main" id="{E7157D22-E5EF-40E2-9C9E-2C9B818C3C21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1"/>
                  </a:solidFill>
                </a:rPr>
                <a:t>     STM-</a:t>
              </a:r>
              <a:r>
                <a:rPr lang="en-GB" dirty="0" err="1">
                  <a:solidFill>
                    <a:schemeClr val="bg1"/>
                  </a:solidFill>
                </a:rPr>
                <a:t>Nucleo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57" name="Google Shape;1292;p56">
              <a:extLst>
                <a:ext uri="{FF2B5EF4-FFF2-40B4-BE49-F238E27FC236}">
                  <a16:creationId xmlns:a16="http://schemas.microsoft.com/office/drawing/2014/main" id="{9842FD98-8EEC-4FAB-92CE-16D7E23190C1}"/>
                </a:ext>
              </a:extLst>
            </p:cNvPr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8" name="Google Shape;197;p33">
            <a:extLst>
              <a:ext uri="{FF2B5EF4-FFF2-40B4-BE49-F238E27FC236}">
                <a16:creationId xmlns:a16="http://schemas.microsoft.com/office/drawing/2014/main" id="{B0ED154A-7443-4031-AE02-19D4C7AACE82}"/>
              </a:ext>
            </a:extLst>
          </p:cNvPr>
          <p:cNvSpPr txBox="1">
            <a:spLocks/>
          </p:cNvSpPr>
          <p:nvPr/>
        </p:nvSpPr>
        <p:spPr>
          <a:xfrm>
            <a:off x="4829056" y="2487948"/>
            <a:ext cx="2930333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GB" dirty="0"/>
              <a:t>PROTOCOLS</a:t>
            </a:r>
            <a:endParaRPr lang="it-IT" dirty="0"/>
          </a:p>
        </p:txBody>
      </p:sp>
      <p:grpSp>
        <p:nvGrpSpPr>
          <p:cNvPr id="161" name="Google Shape;1290;p56">
            <a:extLst>
              <a:ext uri="{FF2B5EF4-FFF2-40B4-BE49-F238E27FC236}">
                <a16:creationId xmlns:a16="http://schemas.microsoft.com/office/drawing/2014/main" id="{9C0EB123-2EF0-427E-898D-A480D5B173F5}"/>
              </a:ext>
            </a:extLst>
          </p:cNvPr>
          <p:cNvGrpSpPr/>
          <p:nvPr/>
        </p:nvGrpSpPr>
        <p:grpSpPr>
          <a:xfrm flipH="1">
            <a:off x="5794495" y="3654207"/>
            <a:ext cx="1906063" cy="436144"/>
            <a:chOff x="3199075" y="3739025"/>
            <a:chExt cx="448629" cy="111875"/>
          </a:xfrm>
        </p:grpSpPr>
        <p:sp>
          <p:nvSpPr>
            <p:cNvPr id="162" name="Google Shape;1291;p56">
              <a:extLst>
                <a:ext uri="{FF2B5EF4-FFF2-40B4-BE49-F238E27FC236}">
                  <a16:creationId xmlns:a16="http://schemas.microsoft.com/office/drawing/2014/main" id="{65053A30-E0AF-4C2D-A620-5978D680B3A0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1"/>
                  </a:solidFill>
                </a:rPr>
                <a:t>       MQTT-SN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63" name="Google Shape;1292;p56">
              <a:extLst>
                <a:ext uri="{FF2B5EF4-FFF2-40B4-BE49-F238E27FC236}">
                  <a16:creationId xmlns:a16="http://schemas.microsoft.com/office/drawing/2014/main" id="{2F29215A-03BA-47F4-B39C-3D1221ECAD9B}"/>
                </a:ext>
              </a:extLst>
            </p:cNvPr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4" name="Google Shape;1290;p56">
            <a:extLst>
              <a:ext uri="{FF2B5EF4-FFF2-40B4-BE49-F238E27FC236}">
                <a16:creationId xmlns:a16="http://schemas.microsoft.com/office/drawing/2014/main" id="{1E8383E4-8F6C-44F2-9D49-3264580C52A5}"/>
              </a:ext>
            </a:extLst>
          </p:cNvPr>
          <p:cNvGrpSpPr/>
          <p:nvPr/>
        </p:nvGrpSpPr>
        <p:grpSpPr>
          <a:xfrm flipH="1">
            <a:off x="5788133" y="4235613"/>
            <a:ext cx="1906063" cy="436144"/>
            <a:chOff x="3199075" y="3739025"/>
            <a:chExt cx="448629" cy="111875"/>
          </a:xfrm>
        </p:grpSpPr>
        <p:sp>
          <p:nvSpPr>
            <p:cNvPr id="165" name="Google Shape;1291;p56">
              <a:extLst>
                <a:ext uri="{FF2B5EF4-FFF2-40B4-BE49-F238E27FC236}">
                  <a16:creationId xmlns:a16="http://schemas.microsoft.com/office/drawing/2014/main" id="{127CCC17-7681-4A23-837F-E0C0AB4EF52A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1"/>
                  </a:solidFill>
                </a:rPr>
                <a:t>            BLE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66" name="Google Shape;1292;p56">
              <a:extLst>
                <a:ext uri="{FF2B5EF4-FFF2-40B4-BE49-F238E27FC236}">
                  <a16:creationId xmlns:a16="http://schemas.microsoft.com/office/drawing/2014/main" id="{6F571B51-32F8-4B47-8F39-0BA847D09188}"/>
                </a:ext>
              </a:extLst>
            </p:cNvPr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67" name="Picture 8" descr="Bluetooth Low Energy (BLE) Introduction - Part 2 | EmbeTronicX">
            <a:extLst>
              <a:ext uri="{FF2B5EF4-FFF2-40B4-BE49-F238E27FC236}">
                <a16:creationId xmlns:a16="http://schemas.microsoft.com/office/drawing/2014/main" id="{67C15F7A-2347-4163-AEBB-733C95BAA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178" y="4138829"/>
            <a:ext cx="624758" cy="62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8" name="Google Shape;1290;p56">
            <a:extLst>
              <a:ext uri="{FF2B5EF4-FFF2-40B4-BE49-F238E27FC236}">
                <a16:creationId xmlns:a16="http://schemas.microsoft.com/office/drawing/2014/main" id="{9541A4A2-0124-4854-A648-C5158BBE8BF6}"/>
              </a:ext>
            </a:extLst>
          </p:cNvPr>
          <p:cNvGrpSpPr/>
          <p:nvPr/>
        </p:nvGrpSpPr>
        <p:grpSpPr>
          <a:xfrm flipH="1">
            <a:off x="5787820" y="3052664"/>
            <a:ext cx="1906063" cy="436144"/>
            <a:chOff x="3199075" y="3739025"/>
            <a:chExt cx="448629" cy="111875"/>
          </a:xfrm>
        </p:grpSpPr>
        <p:sp>
          <p:nvSpPr>
            <p:cNvPr id="169" name="Google Shape;1291;p56">
              <a:extLst>
                <a:ext uri="{FF2B5EF4-FFF2-40B4-BE49-F238E27FC236}">
                  <a16:creationId xmlns:a16="http://schemas.microsoft.com/office/drawing/2014/main" id="{2F5BFD14-B893-4C76-BD5A-5328F161B3A7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1"/>
                  </a:solidFill>
                </a:rPr>
                <a:t>           MQTT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70" name="Google Shape;1292;p56">
              <a:extLst>
                <a:ext uri="{FF2B5EF4-FFF2-40B4-BE49-F238E27FC236}">
                  <a16:creationId xmlns:a16="http://schemas.microsoft.com/office/drawing/2014/main" id="{E12C6F30-E29F-4448-AB82-37B05085836B}"/>
                </a:ext>
              </a:extLst>
            </p:cNvPr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052" name="Picture 4" descr="Mqtt Broker App - App su Google Play">
            <a:extLst>
              <a:ext uri="{FF2B5EF4-FFF2-40B4-BE49-F238E27FC236}">
                <a16:creationId xmlns:a16="http://schemas.microsoft.com/office/drawing/2014/main" id="{35DDA03C-3B3D-4A77-9AA8-8AED4880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883" y="3085536"/>
            <a:ext cx="1056917" cy="10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0" descr="media cartoon smartphone-3358735_1280 | Altitude Business Support ...">
            <a:extLst>
              <a:ext uri="{FF2B5EF4-FFF2-40B4-BE49-F238E27FC236}">
                <a16:creationId xmlns:a16="http://schemas.microsoft.com/office/drawing/2014/main" id="{E1FFABBA-22E4-4405-A1FE-E8A79C98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719" y="933115"/>
            <a:ext cx="715244" cy="6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C96E542-3C82-4EEE-98BC-3F8F83E49209}"/>
              </a:ext>
            </a:extLst>
          </p:cNvPr>
          <p:cNvCxnSpPr>
            <a:cxnSpLocks/>
          </p:cNvCxnSpPr>
          <p:nvPr/>
        </p:nvCxnSpPr>
        <p:spPr>
          <a:xfrm>
            <a:off x="4030988" y="2546253"/>
            <a:ext cx="1041170" cy="153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" descr="NUCLEO-F411RE STM32 Nucleo-64 Development Board - STMicro | Mouser ...">
            <a:extLst>
              <a:ext uri="{FF2B5EF4-FFF2-40B4-BE49-F238E27FC236}">
                <a16:creationId xmlns:a16="http://schemas.microsoft.com/office/drawing/2014/main" id="{712FC2CF-2EC6-4F0B-972F-C4A5D8B7D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117" y="1978064"/>
            <a:ext cx="1510666" cy="109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41">
            <a:extLst>
              <a:ext uri="{FF2B5EF4-FFF2-40B4-BE49-F238E27FC236}">
                <a16:creationId xmlns:a16="http://schemas.microsoft.com/office/drawing/2014/main" id="{21F35DAF-278D-449C-BE3E-A7452616016F}"/>
              </a:ext>
            </a:extLst>
          </p:cNvPr>
          <p:cNvSpPr txBox="1"/>
          <p:nvPr/>
        </p:nvSpPr>
        <p:spPr>
          <a:xfrm rot="1634635">
            <a:off x="2198015" y="1859233"/>
            <a:ext cx="1472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MQTT-SN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C985B903-94F1-4ED5-B19D-EE1DFB040B46}"/>
              </a:ext>
            </a:extLst>
          </p:cNvPr>
          <p:cNvCxnSpPr>
            <a:cxnSpLocks/>
          </p:cNvCxnSpPr>
          <p:nvPr/>
        </p:nvCxnSpPr>
        <p:spPr>
          <a:xfrm>
            <a:off x="1985195" y="1703042"/>
            <a:ext cx="1342481" cy="7447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E174C528-7F1C-4B7C-89B4-947BDB4D2D89}"/>
              </a:ext>
            </a:extLst>
          </p:cNvPr>
          <p:cNvCxnSpPr>
            <a:cxnSpLocks/>
          </p:cNvCxnSpPr>
          <p:nvPr/>
        </p:nvCxnSpPr>
        <p:spPr>
          <a:xfrm flipV="1">
            <a:off x="1883890" y="2509509"/>
            <a:ext cx="1431794" cy="69242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" descr="NUCLEO-F411RE STM32 Nucleo-64 Development Board - STMicro | Mouser ...">
            <a:extLst>
              <a:ext uri="{FF2B5EF4-FFF2-40B4-BE49-F238E27FC236}">
                <a16:creationId xmlns:a16="http://schemas.microsoft.com/office/drawing/2014/main" id="{03D4C820-0D40-4F58-B11C-E5116C81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47" y="1032056"/>
            <a:ext cx="974589" cy="70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Bluetooth Low Energy (BLE) Introduction - Part 2 | EmbeTronicX">
            <a:extLst>
              <a:ext uri="{FF2B5EF4-FFF2-40B4-BE49-F238E27FC236}">
                <a16:creationId xmlns:a16="http://schemas.microsoft.com/office/drawing/2014/main" id="{71F2E3FA-F179-48D5-9E99-192BF9CD5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20" y="788242"/>
            <a:ext cx="500230" cy="50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media cartoon smartphone-3358735_1280 | Altitude Business Support ...">
            <a:extLst>
              <a:ext uri="{FF2B5EF4-FFF2-40B4-BE49-F238E27FC236}">
                <a16:creationId xmlns:a16="http://schemas.microsoft.com/office/drawing/2014/main" id="{53107784-2C84-40ED-B942-5B1E22795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62" y="4473819"/>
            <a:ext cx="715244" cy="6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4" descr="scultura greca | Focusky">
            <a:extLst>
              <a:ext uri="{FF2B5EF4-FFF2-40B4-BE49-F238E27FC236}">
                <a16:creationId xmlns:a16="http://schemas.microsoft.com/office/drawing/2014/main" id="{7AE8BEB6-EFD5-46F1-BF10-EAD08CC4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18" y="250723"/>
            <a:ext cx="1468166" cy="189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6">
            <a:extLst>
              <a:ext uri="{FF2B5EF4-FFF2-40B4-BE49-F238E27FC236}">
                <a16:creationId xmlns:a16="http://schemas.microsoft.com/office/drawing/2014/main" id="{501AD61B-E058-4856-9C31-99797D761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94" y="2907097"/>
            <a:ext cx="1464060" cy="177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NUCLEO-F411RE STM32 Nucleo-64 Development Board - STMicro | Mouser ...">
            <a:extLst>
              <a:ext uri="{FF2B5EF4-FFF2-40B4-BE49-F238E27FC236}">
                <a16:creationId xmlns:a16="http://schemas.microsoft.com/office/drawing/2014/main" id="{5BE85FCD-FCD5-4C3E-8FCE-6694D9E9B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421" y="3136906"/>
            <a:ext cx="974589" cy="70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Bluetooth Low Energy (BLE) Introduction - Part 2 | EmbeTronicX">
            <a:extLst>
              <a:ext uri="{FF2B5EF4-FFF2-40B4-BE49-F238E27FC236}">
                <a16:creationId xmlns:a16="http://schemas.microsoft.com/office/drawing/2014/main" id="{B9AF43D7-3E3C-4D67-A82D-D1314695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165" y="3491006"/>
            <a:ext cx="500230" cy="50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media cartoon smartphone-3358735_1280 | Altitude Business Support ...">
            <a:extLst>
              <a:ext uri="{FF2B5EF4-FFF2-40B4-BE49-F238E27FC236}">
                <a16:creationId xmlns:a16="http://schemas.microsoft.com/office/drawing/2014/main" id="{8EA1CBA9-0430-4364-B610-A627A944F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956" y="117701"/>
            <a:ext cx="715244" cy="6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utoShape 28" descr="Signal Waves Svg Png Icon Free Download (#28685) - OnlineWebFonts.COM">
            <a:extLst>
              <a:ext uri="{FF2B5EF4-FFF2-40B4-BE49-F238E27FC236}">
                <a16:creationId xmlns:a16="http://schemas.microsoft.com/office/drawing/2014/main" id="{5A529F35-EE43-4822-AD21-E48EB13236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65094" y="2149100"/>
            <a:ext cx="213100" cy="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9" name="Picture 30" descr="Signal Waves Svg Png Icon Free Download (#28685) - OnlineWebFonts.COM">
            <a:extLst>
              <a:ext uri="{FF2B5EF4-FFF2-40B4-BE49-F238E27FC236}">
                <a16:creationId xmlns:a16="http://schemas.microsoft.com/office/drawing/2014/main" id="{C656E648-3291-48AA-A769-95DB332DF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48874">
            <a:off x="2866814" y="632982"/>
            <a:ext cx="236080" cy="23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0" descr="Signal Waves Svg Png Icon Free Download (#28685) - OnlineWebFonts.COM">
            <a:extLst>
              <a:ext uri="{FF2B5EF4-FFF2-40B4-BE49-F238E27FC236}">
                <a16:creationId xmlns:a16="http://schemas.microsoft.com/office/drawing/2014/main" id="{F87AFC39-6CC1-4BAA-B167-F9D97D23B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137" y="4311881"/>
            <a:ext cx="236080" cy="23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0" descr="Signal Waves Svg Png Icon Free Download (#28685) - OnlineWebFonts.COM">
            <a:extLst>
              <a:ext uri="{FF2B5EF4-FFF2-40B4-BE49-F238E27FC236}">
                <a16:creationId xmlns:a16="http://schemas.microsoft.com/office/drawing/2014/main" id="{646B8D17-AD3E-470C-95C5-EB18C3733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31738">
            <a:off x="2456355" y="3918045"/>
            <a:ext cx="236080" cy="23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0" descr="Signal Waves Svg Png Icon Free Download (#28685) - OnlineWebFonts.COM">
            <a:extLst>
              <a:ext uri="{FF2B5EF4-FFF2-40B4-BE49-F238E27FC236}">
                <a16:creationId xmlns:a16="http://schemas.microsoft.com/office/drawing/2014/main" id="{77588FA4-1A06-4B46-90DE-3BBC9F0BF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31738">
            <a:off x="2564607" y="869898"/>
            <a:ext cx="236080" cy="23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163FD8EF-F1CB-4BF5-8690-09C63742AE21}"/>
              </a:ext>
            </a:extLst>
          </p:cNvPr>
          <p:cNvCxnSpPr>
            <a:cxnSpLocks/>
          </p:cNvCxnSpPr>
          <p:nvPr/>
        </p:nvCxnSpPr>
        <p:spPr>
          <a:xfrm flipH="1" flipV="1">
            <a:off x="3539915" y="461552"/>
            <a:ext cx="2091637" cy="111541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046A206F-B455-4347-B6A9-F2C9894CCADA}"/>
              </a:ext>
            </a:extLst>
          </p:cNvPr>
          <p:cNvCxnSpPr>
            <a:cxnSpLocks/>
          </p:cNvCxnSpPr>
          <p:nvPr/>
        </p:nvCxnSpPr>
        <p:spPr>
          <a:xfrm flipH="1">
            <a:off x="3385547" y="3290673"/>
            <a:ext cx="1828525" cy="125728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1">
            <a:extLst>
              <a:ext uri="{FF2B5EF4-FFF2-40B4-BE49-F238E27FC236}">
                <a16:creationId xmlns:a16="http://schemas.microsoft.com/office/drawing/2014/main" id="{BEFDB525-68F5-4A15-82E9-24E5BAC1F34C}"/>
              </a:ext>
            </a:extLst>
          </p:cNvPr>
          <p:cNvSpPr txBox="1"/>
          <p:nvPr/>
        </p:nvSpPr>
        <p:spPr>
          <a:xfrm rot="20228798">
            <a:off x="2008867" y="2492800"/>
            <a:ext cx="1175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MQTT-SN</a:t>
            </a:r>
          </a:p>
        </p:txBody>
      </p:sp>
      <p:sp>
        <p:nvSpPr>
          <p:cNvPr id="46" name="TextBox 41">
            <a:extLst>
              <a:ext uri="{FF2B5EF4-FFF2-40B4-BE49-F238E27FC236}">
                <a16:creationId xmlns:a16="http://schemas.microsoft.com/office/drawing/2014/main" id="{04D09726-343C-47D6-8D3F-8584FF4BF75F}"/>
              </a:ext>
            </a:extLst>
          </p:cNvPr>
          <p:cNvSpPr txBox="1"/>
          <p:nvPr/>
        </p:nvSpPr>
        <p:spPr>
          <a:xfrm>
            <a:off x="4075069" y="2200905"/>
            <a:ext cx="1472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MQTT</a:t>
            </a: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07D111A8-B526-45C1-AFA5-25BFF080970B}"/>
              </a:ext>
            </a:extLst>
          </p:cNvPr>
          <p:cNvCxnSpPr>
            <a:cxnSpLocks/>
          </p:cNvCxnSpPr>
          <p:nvPr/>
        </p:nvCxnSpPr>
        <p:spPr>
          <a:xfrm>
            <a:off x="6236777" y="3439735"/>
            <a:ext cx="1" cy="78869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54AE0E13-2861-4A44-80D8-89EF2B6C5F6F}"/>
              </a:ext>
            </a:extLst>
          </p:cNvPr>
          <p:cNvGrpSpPr/>
          <p:nvPr/>
        </p:nvGrpSpPr>
        <p:grpSpPr>
          <a:xfrm>
            <a:off x="5161677" y="1110585"/>
            <a:ext cx="3452716" cy="2266369"/>
            <a:chOff x="5164087" y="1144588"/>
            <a:chExt cx="3452716" cy="2266369"/>
          </a:xfrm>
        </p:grpSpPr>
        <p:pic>
          <p:nvPicPr>
            <p:cNvPr id="1030" name="Picture 6" descr="cloud-white-png-4 – CMH S.r.l.">
              <a:extLst>
                <a:ext uri="{FF2B5EF4-FFF2-40B4-BE49-F238E27FC236}">
                  <a16:creationId xmlns:a16="http://schemas.microsoft.com/office/drawing/2014/main" id="{DDC4D959-7AAD-49DA-9CB2-748AB1533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4087" y="1144588"/>
              <a:ext cx="3452716" cy="226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69075E6-32BE-4500-AB0D-4D658D4A1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844" y="2154023"/>
              <a:ext cx="2966876" cy="858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4E9B8331-D799-452F-801C-B721FA375615}"/>
              </a:ext>
            </a:extLst>
          </p:cNvPr>
          <p:cNvGrpSpPr/>
          <p:nvPr/>
        </p:nvGrpSpPr>
        <p:grpSpPr>
          <a:xfrm>
            <a:off x="6952576" y="3062235"/>
            <a:ext cx="1739728" cy="669237"/>
            <a:chOff x="6714591" y="788242"/>
            <a:chExt cx="1739728" cy="669237"/>
          </a:xfrm>
        </p:grpSpPr>
        <p:grpSp>
          <p:nvGrpSpPr>
            <p:cNvPr id="85" name="Google Shape;1293;p56">
              <a:extLst>
                <a:ext uri="{FF2B5EF4-FFF2-40B4-BE49-F238E27FC236}">
                  <a16:creationId xmlns:a16="http://schemas.microsoft.com/office/drawing/2014/main" id="{85AC10A1-B934-496F-8466-ACC663CC2C62}"/>
                </a:ext>
              </a:extLst>
            </p:cNvPr>
            <p:cNvGrpSpPr/>
            <p:nvPr/>
          </p:nvGrpSpPr>
          <p:grpSpPr>
            <a:xfrm>
              <a:off x="6714591" y="788242"/>
              <a:ext cx="1739728" cy="669237"/>
              <a:chOff x="4047975" y="3769179"/>
              <a:chExt cx="343175" cy="132000"/>
            </a:xfrm>
          </p:grpSpPr>
          <p:grpSp>
            <p:nvGrpSpPr>
              <p:cNvPr id="86" name="Google Shape;1294;p56">
                <a:extLst>
                  <a:ext uri="{FF2B5EF4-FFF2-40B4-BE49-F238E27FC236}">
                    <a16:creationId xmlns:a16="http://schemas.microsoft.com/office/drawing/2014/main" id="{67CA9EEB-1CE6-4915-BECB-970C17B2E2AF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88" name="Google Shape;1295;p56">
                  <a:extLst>
                    <a:ext uri="{FF2B5EF4-FFF2-40B4-BE49-F238E27FC236}">
                      <a16:creationId xmlns:a16="http://schemas.microsoft.com/office/drawing/2014/main" id="{7CF88C7E-C1AA-427D-B108-47E93C006A17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dirty="0"/>
                    <a:t>     Azure ML</a:t>
                  </a:r>
                  <a:endParaRPr dirty="0"/>
                </a:p>
              </p:txBody>
            </p:sp>
            <p:grpSp>
              <p:nvGrpSpPr>
                <p:cNvPr id="89" name="Google Shape;1296;p56">
                  <a:extLst>
                    <a:ext uri="{FF2B5EF4-FFF2-40B4-BE49-F238E27FC236}">
                      <a16:creationId xmlns:a16="http://schemas.microsoft.com/office/drawing/2014/main" id="{259A258C-B651-4B6A-BA0F-20DEB18A34EB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90" name="Google Shape;1297;p56">
                    <a:extLst>
                      <a:ext uri="{FF2B5EF4-FFF2-40B4-BE49-F238E27FC236}">
                        <a16:creationId xmlns:a16="http://schemas.microsoft.com/office/drawing/2014/main" id="{4487F67D-8C3B-4212-B585-3303A62C5DFB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91" name="Google Shape;1298;p56">
                    <a:extLst>
                      <a:ext uri="{FF2B5EF4-FFF2-40B4-BE49-F238E27FC236}">
                        <a16:creationId xmlns:a16="http://schemas.microsoft.com/office/drawing/2014/main" id="{635EB857-D814-4DEA-A0E8-2928287B7CA0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7" name="Google Shape;1299;p56">
                <a:extLst>
                  <a:ext uri="{FF2B5EF4-FFF2-40B4-BE49-F238E27FC236}">
                    <a16:creationId xmlns:a16="http://schemas.microsoft.com/office/drawing/2014/main" id="{5A8A3357-D1F5-407B-8208-2C0DB0B648C7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42" name="Picture 18" descr="Azure Machine Learning Services: a complete toolbox for AI ...">
              <a:extLst>
                <a:ext uri="{FF2B5EF4-FFF2-40B4-BE49-F238E27FC236}">
                  <a16:creationId xmlns:a16="http://schemas.microsoft.com/office/drawing/2014/main" id="{9C0B48C7-6581-436B-BE28-D3C0EEB78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801" y="957592"/>
              <a:ext cx="317177" cy="34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C94ED857-191C-4D01-AEB2-0403FAF89BFC}"/>
              </a:ext>
            </a:extLst>
          </p:cNvPr>
          <p:cNvGrpSpPr/>
          <p:nvPr/>
        </p:nvGrpSpPr>
        <p:grpSpPr>
          <a:xfrm>
            <a:off x="7443097" y="1658335"/>
            <a:ext cx="1739728" cy="669237"/>
            <a:chOff x="7271325" y="1437990"/>
            <a:chExt cx="1739728" cy="669237"/>
          </a:xfrm>
        </p:grpSpPr>
        <p:grpSp>
          <p:nvGrpSpPr>
            <p:cNvPr id="94" name="Google Shape;1293;p56">
              <a:extLst>
                <a:ext uri="{FF2B5EF4-FFF2-40B4-BE49-F238E27FC236}">
                  <a16:creationId xmlns:a16="http://schemas.microsoft.com/office/drawing/2014/main" id="{F697987F-A17E-4DD7-8288-82929CAA736B}"/>
                </a:ext>
              </a:extLst>
            </p:cNvPr>
            <p:cNvGrpSpPr/>
            <p:nvPr/>
          </p:nvGrpSpPr>
          <p:grpSpPr>
            <a:xfrm>
              <a:off x="7271325" y="1437990"/>
              <a:ext cx="1739728" cy="669237"/>
              <a:chOff x="4047975" y="3769179"/>
              <a:chExt cx="343175" cy="132000"/>
            </a:xfrm>
          </p:grpSpPr>
          <p:grpSp>
            <p:nvGrpSpPr>
              <p:cNvPr id="96" name="Google Shape;1294;p56">
                <a:extLst>
                  <a:ext uri="{FF2B5EF4-FFF2-40B4-BE49-F238E27FC236}">
                    <a16:creationId xmlns:a16="http://schemas.microsoft.com/office/drawing/2014/main" id="{21805AEE-14A9-4726-ABEC-08F752D91307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98" name="Google Shape;1295;p56">
                  <a:extLst>
                    <a:ext uri="{FF2B5EF4-FFF2-40B4-BE49-F238E27FC236}">
                      <a16:creationId xmlns:a16="http://schemas.microsoft.com/office/drawing/2014/main" id="{AA99F322-8B10-4CA7-A398-1DDD060B0567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dirty="0"/>
                    <a:t>     Azure DB</a:t>
                  </a:r>
                  <a:endParaRPr dirty="0"/>
                </a:p>
              </p:txBody>
            </p:sp>
            <p:grpSp>
              <p:nvGrpSpPr>
                <p:cNvPr id="99" name="Google Shape;1296;p56">
                  <a:extLst>
                    <a:ext uri="{FF2B5EF4-FFF2-40B4-BE49-F238E27FC236}">
                      <a16:creationId xmlns:a16="http://schemas.microsoft.com/office/drawing/2014/main" id="{CD74BC7A-CC20-4EEA-AF3A-2F91BFDC5141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00" name="Google Shape;1297;p56">
                    <a:extLst>
                      <a:ext uri="{FF2B5EF4-FFF2-40B4-BE49-F238E27FC236}">
                        <a16:creationId xmlns:a16="http://schemas.microsoft.com/office/drawing/2014/main" id="{B90E8E60-04BF-4597-9145-1CB9A0DB82CA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01" name="Google Shape;1298;p56">
                    <a:extLst>
                      <a:ext uri="{FF2B5EF4-FFF2-40B4-BE49-F238E27FC236}">
                        <a16:creationId xmlns:a16="http://schemas.microsoft.com/office/drawing/2014/main" id="{5C63B0FC-B455-452E-8330-CEFCC6AD3FF7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7" name="Google Shape;1299;p56">
                <a:extLst>
                  <a:ext uri="{FF2B5EF4-FFF2-40B4-BE49-F238E27FC236}">
                    <a16:creationId xmlns:a16="http://schemas.microsoft.com/office/drawing/2014/main" id="{289F20E2-EFBB-43E5-8C52-94783C188A5B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40" name="Picture 16" descr="Azure Database General_COLOR | think S3 | Cloud Solutions ...">
              <a:extLst>
                <a:ext uri="{FF2B5EF4-FFF2-40B4-BE49-F238E27FC236}">
                  <a16:creationId xmlns:a16="http://schemas.microsoft.com/office/drawing/2014/main" id="{825E880C-36B0-4478-B633-F95EA755CA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4583" y="1601343"/>
              <a:ext cx="357081" cy="357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AE91D312-8EA1-4F0C-9930-BB7ECFDDE352}"/>
              </a:ext>
            </a:extLst>
          </p:cNvPr>
          <p:cNvGrpSpPr/>
          <p:nvPr/>
        </p:nvGrpSpPr>
        <p:grpSpPr>
          <a:xfrm>
            <a:off x="7150958" y="651028"/>
            <a:ext cx="1739728" cy="669237"/>
            <a:chOff x="6509675" y="638772"/>
            <a:chExt cx="1739728" cy="669237"/>
          </a:xfrm>
        </p:grpSpPr>
        <p:grpSp>
          <p:nvGrpSpPr>
            <p:cNvPr id="102" name="Google Shape;1293;p56">
              <a:extLst>
                <a:ext uri="{FF2B5EF4-FFF2-40B4-BE49-F238E27FC236}">
                  <a16:creationId xmlns:a16="http://schemas.microsoft.com/office/drawing/2014/main" id="{32421E72-43D9-4D12-86AB-67766F14BDAE}"/>
                </a:ext>
              </a:extLst>
            </p:cNvPr>
            <p:cNvGrpSpPr/>
            <p:nvPr/>
          </p:nvGrpSpPr>
          <p:grpSpPr>
            <a:xfrm>
              <a:off x="6509675" y="638772"/>
              <a:ext cx="1739728" cy="669237"/>
              <a:chOff x="4047975" y="3769179"/>
              <a:chExt cx="343175" cy="132000"/>
            </a:xfrm>
          </p:grpSpPr>
          <p:grpSp>
            <p:nvGrpSpPr>
              <p:cNvPr id="103" name="Google Shape;1294;p56">
                <a:extLst>
                  <a:ext uri="{FF2B5EF4-FFF2-40B4-BE49-F238E27FC236}">
                    <a16:creationId xmlns:a16="http://schemas.microsoft.com/office/drawing/2014/main" id="{B65E1F17-4E9A-4822-A73B-B8A1B1FD1E84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105" name="Google Shape;1295;p56">
                  <a:extLst>
                    <a:ext uri="{FF2B5EF4-FFF2-40B4-BE49-F238E27FC236}">
                      <a16:creationId xmlns:a16="http://schemas.microsoft.com/office/drawing/2014/main" id="{D6AE2BA5-9773-409B-91F1-A768F7DBF92C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 dirty="0"/>
                    <a:t>      Azure IoT Hub</a:t>
                  </a:r>
                  <a:endParaRPr sz="1100" dirty="0"/>
                </a:p>
              </p:txBody>
            </p:sp>
            <p:grpSp>
              <p:nvGrpSpPr>
                <p:cNvPr id="106" name="Google Shape;1296;p56">
                  <a:extLst>
                    <a:ext uri="{FF2B5EF4-FFF2-40B4-BE49-F238E27FC236}">
                      <a16:creationId xmlns:a16="http://schemas.microsoft.com/office/drawing/2014/main" id="{91603CD4-0D11-468D-B933-3B75355ED349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07" name="Google Shape;1297;p56">
                    <a:extLst>
                      <a:ext uri="{FF2B5EF4-FFF2-40B4-BE49-F238E27FC236}">
                        <a16:creationId xmlns:a16="http://schemas.microsoft.com/office/drawing/2014/main" id="{B8A3D67C-07D4-4040-B979-0E66DD40CBAF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08" name="Google Shape;1298;p56">
                    <a:extLst>
                      <a:ext uri="{FF2B5EF4-FFF2-40B4-BE49-F238E27FC236}">
                        <a16:creationId xmlns:a16="http://schemas.microsoft.com/office/drawing/2014/main" id="{D59287CE-C0E0-4C47-A614-B8CF26099EB0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04" name="Google Shape;1299;p56">
                <a:extLst>
                  <a:ext uri="{FF2B5EF4-FFF2-40B4-BE49-F238E27FC236}">
                    <a16:creationId xmlns:a16="http://schemas.microsoft.com/office/drawing/2014/main" id="{9FFC6D98-2F98-48DE-914A-3257343FB093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36" name="Picture 12" descr="Azure IoT Hub - Reviews, Pros &amp; Cons | Companies using Azure IoT Hub">
              <a:extLst>
                <a:ext uri="{FF2B5EF4-FFF2-40B4-BE49-F238E27FC236}">
                  <a16:creationId xmlns:a16="http://schemas.microsoft.com/office/drawing/2014/main" id="{87B05A42-6056-4312-973D-A9E89391D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5766" y="832895"/>
              <a:ext cx="287235" cy="287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E9088D50-4D2D-4B67-B2AD-76A8474976D5}"/>
              </a:ext>
            </a:extLst>
          </p:cNvPr>
          <p:cNvGrpSpPr/>
          <p:nvPr/>
        </p:nvGrpSpPr>
        <p:grpSpPr>
          <a:xfrm>
            <a:off x="5697419" y="1290777"/>
            <a:ext cx="1739728" cy="669237"/>
            <a:chOff x="5469146" y="1470855"/>
            <a:chExt cx="1739728" cy="669237"/>
          </a:xfrm>
        </p:grpSpPr>
        <p:grpSp>
          <p:nvGrpSpPr>
            <p:cNvPr id="109" name="Google Shape;1293;p56">
              <a:extLst>
                <a:ext uri="{FF2B5EF4-FFF2-40B4-BE49-F238E27FC236}">
                  <a16:creationId xmlns:a16="http://schemas.microsoft.com/office/drawing/2014/main" id="{B6C9D779-FD32-4A06-A302-5D3E0680B295}"/>
                </a:ext>
              </a:extLst>
            </p:cNvPr>
            <p:cNvGrpSpPr/>
            <p:nvPr/>
          </p:nvGrpSpPr>
          <p:grpSpPr>
            <a:xfrm>
              <a:off x="5469146" y="1470855"/>
              <a:ext cx="1739728" cy="669237"/>
              <a:chOff x="4047975" y="3769179"/>
              <a:chExt cx="343175" cy="132000"/>
            </a:xfrm>
          </p:grpSpPr>
          <p:grpSp>
            <p:nvGrpSpPr>
              <p:cNvPr id="110" name="Google Shape;1294;p56">
                <a:extLst>
                  <a:ext uri="{FF2B5EF4-FFF2-40B4-BE49-F238E27FC236}">
                    <a16:creationId xmlns:a16="http://schemas.microsoft.com/office/drawing/2014/main" id="{4F2992DB-8981-4DCD-9BF5-B6FF6EEA1C7E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112" name="Google Shape;1295;p56">
                  <a:extLst>
                    <a:ext uri="{FF2B5EF4-FFF2-40B4-BE49-F238E27FC236}">
                      <a16:creationId xmlns:a16="http://schemas.microsoft.com/office/drawing/2014/main" id="{04FE1966-0155-4690-980F-A3C7B98AE5D8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 dirty="0"/>
                    <a:t>       App Service</a:t>
                  </a:r>
                  <a:endParaRPr sz="1100" dirty="0"/>
                </a:p>
              </p:txBody>
            </p:sp>
            <p:grpSp>
              <p:nvGrpSpPr>
                <p:cNvPr id="113" name="Google Shape;1296;p56">
                  <a:extLst>
                    <a:ext uri="{FF2B5EF4-FFF2-40B4-BE49-F238E27FC236}">
                      <a16:creationId xmlns:a16="http://schemas.microsoft.com/office/drawing/2014/main" id="{D4F1D3C3-9F6E-4241-960A-47D424242D93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14" name="Google Shape;1297;p56">
                    <a:extLst>
                      <a:ext uri="{FF2B5EF4-FFF2-40B4-BE49-F238E27FC236}">
                        <a16:creationId xmlns:a16="http://schemas.microsoft.com/office/drawing/2014/main" id="{EC03C664-BB1D-4AD8-9C31-6294B23F5C68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" name="Google Shape;1298;p56">
                    <a:extLst>
                      <a:ext uri="{FF2B5EF4-FFF2-40B4-BE49-F238E27FC236}">
                        <a16:creationId xmlns:a16="http://schemas.microsoft.com/office/drawing/2014/main" id="{9184F121-3DC7-4B80-996D-C689A816B619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1" name="Google Shape;1299;p56">
                <a:extLst>
                  <a:ext uri="{FF2B5EF4-FFF2-40B4-BE49-F238E27FC236}">
                    <a16:creationId xmlns:a16="http://schemas.microsoft.com/office/drawing/2014/main" id="{B7561BF7-2F50-436A-937B-881BCDE3C2F2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44" name="Picture 20" descr="Web Application Icons - Download Free Vector Icons | Noun Project">
              <a:extLst>
                <a:ext uri="{FF2B5EF4-FFF2-40B4-BE49-F238E27FC236}">
                  <a16:creationId xmlns:a16="http://schemas.microsoft.com/office/drawing/2014/main" id="{F7025F62-F733-43BD-9132-FCB873D50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359" y="1665096"/>
              <a:ext cx="362146" cy="362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DB60E150-4D78-4454-9F9D-80F73C614469}"/>
              </a:ext>
            </a:extLst>
          </p:cNvPr>
          <p:cNvGrpSpPr/>
          <p:nvPr/>
        </p:nvGrpSpPr>
        <p:grpSpPr>
          <a:xfrm>
            <a:off x="5895409" y="4280806"/>
            <a:ext cx="1739728" cy="669237"/>
            <a:chOff x="5895409" y="4280806"/>
            <a:chExt cx="1739728" cy="669237"/>
          </a:xfrm>
        </p:grpSpPr>
        <p:grpSp>
          <p:nvGrpSpPr>
            <p:cNvPr id="131" name="Google Shape;1293;p56">
              <a:extLst>
                <a:ext uri="{FF2B5EF4-FFF2-40B4-BE49-F238E27FC236}">
                  <a16:creationId xmlns:a16="http://schemas.microsoft.com/office/drawing/2014/main" id="{D2662CC3-79E0-471A-B756-A9C9B84382BD}"/>
                </a:ext>
              </a:extLst>
            </p:cNvPr>
            <p:cNvGrpSpPr/>
            <p:nvPr/>
          </p:nvGrpSpPr>
          <p:grpSpPr>
            <a:xfrm>
              <a:off x="5895409" y="4280806"/>
              <a:ext cx="1739728" cy="669237"/>
              <a:chOff x="4047975" y="3769179"/>
              <a:chExt cx="343175" cy="132000"/>
            </a:xfrm>
          </p:grpSpPr>
          <p:grpSp>
            <p:nvGrpSpPr>
              <p:cNvPr id="133" name="Google Shape;1294;p56">
                <a:extLst>
                  <a:ext uri="{FF2B5EF4-FFF2-40B4-BE49-F238E27FC236}">
                    <a16:creationId xmlns:a16="http://schemas.microsoft.com/office/drawing/2014/main" id="{FF23D43D-C361-49F5-8877-9AC828C78E9C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343175" cy="132000"/>
                <a:chOff x="4047975" y="3769179"/>
                <a:chExt cx="343175" cy="132000"/>
              </a:xfrm>
            </p:grpSpPr>
            <p:sp>
              <p:nvSpPr>
                <p:cNvPr id="135" name="Google Shape;1295;p56">
                  <a:extLst>
                    <a:ext uri="{FF2B5EF4-FFF2-40B4-BE49-F238E27FC236}">
                      <a16:creationId xmlns:a16="http://schemas.microsoft.com/office/drawing/2014/main" id="{5B0620A0-535A-4626-B87A-539B22B05F32}"/>
                    </a:ext>
                  </a:extLst>
                </p:cNvPr>
                <p:cNvSpPr/>
                <p:nvPr/>
              </p:nvSpPr>
              <p:spPr>
                <a:xfrm>
                  <a:off x="4119925" y="3790775"/>
                  <a:ext cx="2712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9" h="3441" extrusionOk="0">
                      <a:moveTo>
                        <a:pt x="1" y="1"/>
                      </a:moveTo>
                      <a:lnTo>
                        <a:pt x="1" y="3441"/>
                      </a:lnTo>
                      <a:lnTo>
                        <a:pt x="9752" y="3441"/>
                      </a:lnTo>
                      <a:lnTo>
                        <a:pt x="10848" y="1703"/>
                      </a:lnTo>
                      <a:lnTo>
                        <a:pt x="975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dirty="0"/>
                    <a:t>     Sheets </a:t>
                  </a:r>
                  <a:endParaRPr dirty="0"/>
                </a:p>
              </p:txBody>
            </p:sp>
            <p:grpSp>
              <p:nvGrpSpPr>
                <p:cNvPr id="136" name="Google Shape;1296;p56">
                  <a:extLst>
                    <a:ext uri="{FF2B5EF4-FFF2-40B4-BE49-F238E27FC236}">
                      <a16:creationId xmlns:a16="http://schemas.microsoft.com/office/drawing/2014/main" id="{75B651B0-3980-49D0-B0A4-3F694175A193}"/>
                    </a:ext>
                  </a:extLst>
                </p:cNvPr>
                <p:cNvGrpSpPr/>
                <p:nvPr/>
              </p:nvGrpSpPr>
              <p:grpSpPr>
                <a:xfrm>
                  <a:off x="4047975" y="3769179"/>
                  <a:ext cx="288175" cy="132000"/>
                  <a:chOff x="4047975" y="3635175"/>
                  <a:chExt cx="288175" cy="132000"/>
                </a:xfrm>
              </p:grpSpPr>
              <p:sp>
                <p:nvSpPr>
                  <p:cNvPr id="137" name="Google Shape;1297;p56">
                    <a:extLst>
                      <a:ext uri="{FF2B5EF4-FFF2-40B4-BE49-F238E27FC236}">
                        <a16:creationId xmlns:a16="http://schemas.microsoft.com/office/drawing/2014/main" id="{72A4EDB7-C3B1-4261-A3F4-7226377793C2}"/>
                      </a:ext>
                    </a:extLst>
                  </p:cNvPr>
                  <p:cNvSpPr/>
                  <p:nvPr/>
                </p:nvSpPr>
                <p:spPr>
                  <a:xfrm>
                    <a:off x="4113425" y="3635175"/>
                    <a:ext cx="222725" cy="4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" h="1876" extrusionOk="0">
                        <a:moveTo>
                          <a:pt x="1" y="0"/>
                        </a:moveTo>
                        <a:lnTo>
                          <a:pt x="1" y="1875"/>
                        </a:lnTo>
                        <a:lnTo>
                          <a:pt x="8209" y="1875"/>
                        </a:lnTo>
                        <a:lnTo>
                          <a:pt x="8908" y="931"/>
                        </a:lnTo>
                        <a:lnTo>
                          <a:pt x="8209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8" name="Google Shape;1298;p56">
                    <a:extLst>
                      <a:ext uri="{FF2B5EF4-FFF2-40B4-BE49-F238E27FC236}">
                        <a16:creationId xmlns:a16="http://schemas.microsoft.com/office/drawing/2014/main" id="{349E308B-3089-4333-A7E7-A8F251EAA2E1}"/>
                      </a:ext>
                    </a:extLst>
                  </p:cNvPr>
                  <p:cNvSpPr/>
                  <p:nvPr/>
                </p:nvSpPr>
                <p:spPr>
                  <a:xfrm>
                    <a:off x="4047975" y="3635175"/>
                    <a:ext cx="132025" cy="13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1" h="5280" extrusionOk="0">
                        <a:moveTo>
                          <a:pt x="2641" y="0"/>
                        </a:moveTo>
                        <a:cubicBezTo>
                          <a:pt x="1176" y="0"/>
                          <a:pt x="1" y="1183"/>
                          <a:pt x="1" y="2640"/>
                        </a:cubicBezTo>
                        <a:cubicBezTo>
                          <a:pt x="1" y="4097"/>
                          <a:pt x="1176" y="5280"/>
                          <a:pt x="2641" y="5280"/>
                        </a:cubicBezTo>
                        <a:cubicBezTo>
                          <a:pt x="4098" y="5280"/>
                          <a:pt x="5280" y="4097"/>
                          <a:pt x="5280" y="2640"/>
                        </a:cubicBezTo>
                        <a:cubicBezTo>
                          <a:pt x="5280" y="1183"/>
                          <a:pt x="4098" y="0"/>
                          <a:pt x="2641" y="0"/>
                        </a:cubicBez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4" name="Google Shape;1299;p56">
                <a:extLst>
                  <a:ext uri="{FF2B5EF4-FFF2-40B4-BE49-F238E27FC236}">
                    <a16:creationId xmlns:a16="http://schemas.microsoft.com/office/drawing/2014/main" id="{12FC354F-3FE7-4185-8050-472005509969}"/>
                  </a:ext>
                </a:extLst>
              </p:cNvPr>
              <p:cNvSpPr/>
              <p:nvPr/>
            </p:nvSpPr>
            <p:spPr>
              <a:xfrm>
                <a:off x="4065475" y="3787800"/>
                <a:ext cx="96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874" extrusionOk="0">
                    <a:moveTo>
                      <a:pt x="1941" y="0"/>
                    </a:moveTo>
                    <a:cubicBezTo>
                      <a:pt x="866" y="0"/>
                      <a:pt x="0" y="866"/>
                      <a:pt x="0" y="1933"/>
                    </a:cubicBezTo>
                    <a:cubicBezTo>
                      <a:pt x="0" y="3008"/>
                      <a:pt x="866" y="3873"/>
                      <a:pt x="1941" y="3873"/>
                    </a:cubicBezTo>
                    <a:cubicBezTo>
                      <a:pt x="3008" y="3873"/>
                      <a:pt x="3874" y="3008"/>
                      <a:pt x="3874" y="1933"/>
                    </a:cubicBezTo>
                    <a:cubicBezTo>
                      <a:pt x="3874" y="866"/>
                      <a:pt x="3008" y="0"/>
                      <a:pt x="19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46" name="Picture 22" descr="Google Sheets | Kinetica Bologna">
              <a:extLst>
                <a:ext uri="{FF2B5EF4-FFF2-40B4-BE49-F238E27FC236}">
                  <a16:creationId xmlns:a16="http://schemas.microsoft.com/office/drawing/2014/main" id="{7FAC4EDB-C359-4A1E-A562-0CDA908BF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479" y="4452706"/>
              <a:ext cx="543458" cy="339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1896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E</a:t>
            </a:r>
            <a:r>
              <a:rPr lang="it-IT" sz="4000" dirty="0"/>
              <a:t>VALUATION</a:t>
            </a:r>
            <a:endParaRPr sz="4000"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WHAT IS EVALUATION?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 err="1"/>
              <a:t>We</a:t>
            </a:r>
            <a:r>
              <a:rPr lang="it-IT" sz="1200" dirty="0"/>
              <a:t> </a:t>
            </a:r>
            <a:r>
              <a:rPr lang="it-IT" sz="1200" dirty="0" err="1"/>
              <a:t>define</a:t>
            </a:r>
            <a:r>
              <a:rPr lang="it-IT" sz="1200" dirty="0"/>
              <a:t> </a:t>
            </a:r>
            <a:r>
              <a:rPr lang="en-US" sz="1200" dirty="0"/>
              <a:t>EVALUATION as the specification of parameters to establish our software’s quality.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particular, we focus on: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b="1" dirty="0"/>
              <a:t>the user experience (UX)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b="1" dirty="0"/>
              <a:t>the technologies involved</a:t>
            </a:r>
            <a:endParaRPr sz="1200" b="1" dirty="0"/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27352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0" y="37967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>
            <a:spLocks noGrp="1"/>
          </p:cNvSpPr>
          <p:nvPr>
            <p:ph type="ctrTitle"/>
          </p:nvPr>
        </p:nvSpPr>
        <p:spPr>
          <a:xfrm flipH="1">
            <a:off x="2162075" y="200739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</a:t>
            </a:r>
            <a:r>
              <a:rPr lang="it-IT" dirty="0"/>
              <a:t>ser Experience</a:t>
            </a:r>
            <a:endParaRPr dirty="0"/>
          </a:p>
        </p:txBody>
      </p:sp>
      <p:cxnSp>
        <p:nvCxnSpPr>
          <p:cNvPr id="438" name="Google Shape;438;p46"/>
          <p:cNvCxnSpPr>
            <a:cxnSpLocks/>
          </p:cNvCxnSpPr>
          <p:nvPr/>
        </p:nvCxnSpPr>
        <p:spPr>
          <a:xfrm>
            <a:off x="2162075" y="-35700"/>
            <a:ext cx="0" cy="27712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 USER EXPERIE</a:t>
            </a:r>
            <a:r>
              <a:rPr lang="it-IT" sz="2800" dirty="0"/>
              <a:t>NCE</a:t>
            </a:r>
            <a:endParaRPr sz="2800"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USE</a:t>
            </a:r>
            <a:r>
              <a:rPr lang="it-IT" dirty="0"/>
              <a:t>RS ARE IMPORTANT!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The users are the </a:t>
            </a:r>
            <a:r>
              <a:rPr lang="it-IT" sz="1400" dirty="0" err="1">
                <a:solidFill>
                  <a:schemeClr val="dk1"/>
                </a:solidFill>
              </a:rPr>
              <a:t>heart</a:t>
            </a:r>
            <a:r>
              <a:rPr lang="it-IT" sz="1400" dirty="0">
                <a:solidFill>
                  <a:schemeClr val="dk1"/>
                </a:solidFill>
              </a:rPr>
              <a:t> of the</a:t>
            </a:r>
            <a:r>
              <a:rPr lang="en-GB" sz="1400" noProof="1">
                <a:solidFill>
                  <a:schemeClr val="dk1"/>
                </a:solidFill>
              </a:rPr>
              <a:t> project: our starting and finishing point!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noProof="1">
                <a:solidFill>
                  <a:schemeClr val="dk1"/>
                </a:solidFill>
              </a:rPr>
              <a:t>We want to make sure they’ve had a pleasant experience using our product.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227" name="Google Shape;227;p35"/>
          <p:cNvPicPr preferRelativeResize="0"/>
          <p:nvPr/>
        </p:nvPicPr>
        <p:blipFill rotWithShape="1">
          <a:blip r:embed="rId3"/>
          <a:srcRect l="10384" t="13095" r="16361" b="9709"/>
          <a:stretch/>
        </p:blipFill>
        <p:spPr>
          <a:xfrm>
            <a:off x="4978214" y="1842717"/>
            <a:ext cx="3095100" cy="2225035"/>
          </a:xfrm>
          <a:prstGeom prst="snip2DiagRect">
            <a:avLst>
              <a:gd name="adj1" fmla="val 0"/>
              <a:gd name="adj2" fmla="val 16667"/>
            </a:avLst>
          </a:prstGeom>
          <a:noFill/>
          <a:ln w="28575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Google Shape;373;p41"/>
          <p:cNvCxnSpPr>
            <a:cxnSpLocks/>
          </p:cNvCxnSpPr>
          <p:nvPr/>
        </p:nvCxnSpPr>
        <p:spPr>
          <a:xfrm flipH="1">
            <a:off x="8075053" y="3261920"/>
            <a:ext cx="119662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41"/>
          <p:cNvCxnSpPr>
            <a:cxnSpLocks/>
          </p:cNvCxnSpPr>
          <p:nvPr/>
        </p:nvCxnSpPr>
        <p:spPr>
          <a:xfrm flipH="1">
            <a:off x="-47007" y="2239616"/>
            <a:ext cx="93190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-5400000" flipH="1">
            <a:off x="5418793" y="2048984"/>
            <a:ext cx="2310097" cy="3002422"/>
          </a:xfrm>
          <a:prstGeom prst="snip1Rect">
            <a:avLst>
              <a:gd name="adj" fmla="val 16667"/>
            </a:avLst>
          </a:prstGeom>
          <a:solidFill>
            <a:srgbClr val="FFFFFF">
              <a:alpha val="28490"/>
            </a:srgb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ctrTitle"/>
          </p:nvPr>
        </p:nvSpPr>
        <p:spPr>
          <a:xfrm>
            <a:off x="1850146" y="315171"/>
            <a:ext cx="681306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UXEM </a:t>
            </a:r>
            <a:br>
              <a:rPr lang="it-IT" dirty="0"/>
            </a:br>
            <a:r>
              <a:rPr lang="it-IT" dirty="0"/>
              <a:t>(USER EXPERIENCE EVALUATION METHODS)</a:t>
            </a:r>
            <a:endParaRPr dirty="0"/>
          </a:p>
        </p:txBody>
      </p:sp>
      <p:sp>
        <p:nvSpPr>
          <p:cNvPr id="377" name="Google Shape;377;p41"/>
          <p:cNvSpPr/>
          <p:nvPr/>
        </p:nvSpPr>
        <p:spPr>
          <a:xfrm rot="5400000">
            <a:off x="1130563" y="1213426"/>
            <a:ext cx="2695143" cy="3186472"/>
          </a:xfrm>
          <a:prstGeom prst="snip1Rect">
            <a:avLst>
              <a:gd name="adj" fmla="val 16667"/>
            </a:avLst>
          </a:prstGeom>
          <a:solidFill>
            <a:srgbClr val="FFFFFF">
              <a:alpha val="28490"/>
            </a:srgb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1"/>
          <p:cNvSpPr txBox="1">
            <a:spLocks noGrp="1"/>
          </p:cNvSpPr>
          <p:nvPr>
            <p:ph type="ctrTitle" idx="2"/>
          </p:nvPr>
        </p:nvSpPr>
        <p:spPr>
          <a:xfrm>
            <a:off x="980651" y="3672841"/>
            <a:ext cx="1893068" cy="4014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i="1" dirty="0">
                <a:solidFill>
                  <a:schemeClr val="lt1"/>
                </a:solidFill>
              </a:rPr>
              <a:t>Moment</a:t>
            </a:r>
            <a:r>
              <a:rPr lang="en" i="1" dirty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chemeClr val="lt1"/>
                </a:solidFill>
              </a:rPr>
              <a:t>method</a:t>
            </a:r>
            <a:endParaRPr i="1" dirty="0">
              <a:solidFill>
                <a:schemeClr val="lt1"/>
              </a:solidFill>
            </a:endParaRPr>
          </a:p>
        </p:txBody>
      </p:sp>
      <p:sp>
        <p:nvSpPr>
          <p:cNvPr id="379" name="Google Shape;379;p41"/>
          <p:cNvSpPr txBox="1">
            <a:spLocks noGrp="1"/>
          </p:cNvSpPr>
          <p:nvPr>
            <p:ph type="subTitle" idx="1"/>
          </p:nvPr>
        </p:nvSpPr>
        <p:spPr>
          <a:xfrm>
            <a:off x="1068948" y="1551379"/>
            <a:ext cx="2838623" cy="1687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>
                <a:solidFill>
                  <a:srgbClr val="0A3455"/>
                </a:solidFill>
              </a:rPr>
              <a:t>Thanks to the interaction with </a:t>
            </a:r>
            <a:r>
              <a:rPr lang="en-US" sz="1400" dirty="0" err="1">
                <a:solidFill>
                  <a:srgbClr val="0A3455"/>
                </a:solidFill>
              </a:rPr>
              <a:t>MuSa</a:t>
            </a:r>
            <a:r>
              <a:rPr lang="en-US" sz="1400" dirty="0">
                <a:solidFill>
                  <a:srgbClr val="0A3455"/>
                </a:solidFill>
              </a:rPr>
              <a:t> we can understand the visitor's mood</a:t>
            </a:r>
          </a:p>
          <a:p>
            <a:pPr marL="0" lvl="0" indent="0"/>
            <a:r>
              <a:rPr lang="en-US" sz="1400" dirty="0">
                <a:solidFill>
                  <a:srgbClr val="0A3455"/>
                </a:solidFill>
              </a:rPr>
              <a:t> </a:t>
            </a:r>
          </a:p>
          <a:p>
            <a:pPr marL="0" lvl="0" indent="0"/>
            <a:r>
              <a:rPr lang="en-US" sz="1200" dirty="0">
                <a:solidFill>
                  <a:srgbClr val="0A3455"/>
                </a:solidFill>
              </a:rPr>
              <a:t>(for example, if he is not following the proposed tour we can assume he probably is not enjoying it).</a:t>
            </a:r>
          </a:p>
          <a:p>
            <a:pPr marL="0" lvl="0" indent="0"/>
            <a:endParaRPr lang="en-US" sz="1200" dirty="0">
              <a:solidFill>
                <a:srgbClr val="0A3455"/>
              </a:solidFill>
            </a:endParaRPr>
          </a:p>
          <a:p>
            <a:pPr marL="0" lvl="0" indent="0"/>
            <a:r>
              <a:rPr lang="en-US" sz="1200" dirty="0">
                <a:solidFill>
                  <a:srgbClr val="0A3455"/>
                </a:solidFill>
              </a:rPr>
              <a:t>For this purpose we suggest to use also a commercial tool like </a:t>
            </a:r>
            <a:r>
              <a:rPr lang="en-US" sz="1200" b="1" dirty="0" err="1">
                <a:solidFill>
                  <a:srgbClr val="0A3455"/>
                </a:solidFill>
              </a:rPr>
              <a:t>PrEmo</a:t>
            </a:r>
            <a:r>
              <a:rPr lang="en-US" sz="1200" dirty="0">
                <a:solidFill>
                  <a:srgbClr val="0A3455"/>
                </a:solidFill>
              </a:rPr>
              <a:t> that allows </a:t>
            </a:r>
            <a:r>
              <a:rPr lang="en-US" sz="1200" dirty="0" err="1">
                <a:solidFill>
                  <a:srgbClr val="0A3455"/>
                </a:solidFill>
              </a:rPr>
              <a:t>MuSa</a:t>
            </a:r>
            <a:r>
              <a:rPr lang="en-US" sz="1200" dirty="0">
                <a:solidFill>
                  <a:srgbClr val="0A3455"/>
                </a:solidFill>
              </a:rPr>
              <a:t> to know the user's feeling in real-time.</a:t>
            </a:r>
            <a:endParaRPr sz="1100" dirty="0">
              <a:solidFill>
                <a:srgbClr val="0A3455"/>
              </a:solidFill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ctrTitle" idx="3"/>
          </p:nvPr>
        </p:nvSpPr>
        <p:spPr>
          <a:xfrm>
            <a:off x="6098579" y="415423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i="1" dirty="0">
                <a:solidFill>
                  <a:schemeClr val="lt1"/>
                </a:solidFill>
              </a:rPr>
              <a:t>Episode</a:t>
            </a:r>
            <a:r>
              <a:rPr lang="it-IT" i="1" dirty="0">
                <a:solidFill>
                  <a:schemeClr val="lt1"/>
                </a:solidFill>
              </a:rPr>
              <a:t> </a:t>
            </a:r>
            <a:r>
              <a:rPr lang="it-IT" dirty="0" err="1">
                <a:solidFill>
                  <a:schemeClr val="lt1"/>
                </a:solidFill>
              </a:rPr>
              <a:t>method</a:t>
            </a:r>
            <a:endParaRPr i="1" dirty="0">
              <a:solidFill>
                <a:schemeClr val="lt1"/>
              </a:solidFill>
            </a:endParaRPr>
          </a:p>
        </p:txBody>
      </p:sp>
      <p:sp>
        <p:nvSpPr>
          <p:cNvPr id="381" name="Google Shape;381;p41"/>
          <p:cNvSpPr txBox="1">
            <a:spLocks noGrp="1"/>
          </p:cNvSpPr>
          <p:nvPr>
            <p:ph type="subTitle" idx="4"/>
          </p:nvPr>
        </p:nvSpPr>
        <p:spPr>
          <a:xfrm>
            <a:off x="5256679" y="2611100"/>
            <a:ext cx="2622400" cy="1255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>
                <a:solidFill>
                  <a:srgbClr val="0A3455"/>
                </a:solidFill>
              </a:rPr>
              <a:t>At the end of the visit the user will be asked to fill a short survey about his experience.</a:t>
            </a:r>
          </a:p>
          <a:p>
            <a:pPr marL="0" lvl="0" indent="0"/>
            <a:endParaRPr lang="en-US" sz="1400" dirty="0">
              <a:solidFill>
                <a:srgbClr val="0A3455"/>
              </a:solidFill>
            </a:endParaRPr>
          </a:p>
          <a:p>
            <a:pPr marL="0" lvl="0" indent="0"/>
            <a:r>
              <a:rPr lang="en-US" sz="1200" dirty="0">
                <a:solidFill>
                  <a:srgbClr val="0A3455"/>
                </a:solidFill>
              </a:rPr>
              <a:t>This can be done using also the </a:t>
            </a:r>
            <a:r>
              <a:rPr lang="en-US" sz="1200" dirty="0" err="1">
                <a:solidFill>
                  <a:srgbClr val="0A3455"/>
                </a:solidFill>
              </a:rPr>
              <a:t>AttrakDiff</a:t>
            </a:r>
            <a:r>
              <a:rPr lang="en-US" sz="1200" dirty="0">
                <a:solidFill>
                  <a:srgbClr val="0A3455"/>
                </a:solidFill>
              </a:rPr>
              <a:t> tool.</a:t>
            </a:r>
            <a:endParaRPr sz="1200" dirty="0">
              <a:solidFill>
                <a:srgbClr val="0A3455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9"/>
          <p:cNvSpPr txBox="1">
            <a:spLocks noGrp="1"/>
          </p:cNvSpPr>
          <p:nvPr>
            <p:ph type="ctrTitle"/>
          </p:nvPr>
        </p:nvSpPr>
        <p:spPr>
          <a:xfrm flipH="1">
            <a:off x="1698072" y="1554854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Technology</a:t>
            </a:r>
            <a:endParaRPr dirty="0"/>
          </a:p>
        </p:txBody>
      </p:sp>
      <p:cxnSp>
        <p:nvCxnSpPr>
          <p:cNvPr id="560" name="Google Shape;560;p49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ctrTitle"/>
          </p:nvPr>
        </p:nvSpPr>
        <p:spPr>
          <a:xfrm>
            <a:off x="1964850" y="179604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OVERALL EVALUATION</a:t>
            </a:r>
            <a:endParaRPr dirty="0"/>
          </a:p>
        </p:txBody>
      </p:sp>
      <p:sp>
        <p:nvSpPr>
          <p:cNvPr id="234" name="Google Shape;234;p36"/>
          <p:cNvSpPr txBox="1"/>
          <p:nvPr/>
        </p:nvSpPr>
        <p:spPr>
          <a:xfrm>
            <a:off x="4895876" y="1628156"/>
            <a:ext cx="3564967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Software quality is defined by a set of regulations and guidelines by </a:t>
            </a:r>
            <a:r>
              <a:rPr lang="en-US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ISO/IEC 9126-1</a:t>
            </a:r>
            <a:r>
              <a:rPr lang="en-US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. We used a </a:t>
            </a:r>
            <a:r>
              <a:rPr lang="en-US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criteria-based evaluation </a:t>
            </a:r>
            <a:r>
              <a:rPr lang="en-US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which gives a measurement of quality in a number of areas, including understandability, documentation and portability. </a:t>
            </a:r>
          </a:p>
          <a:p>
            <a:pPr lvl="0"/>
            <a:r>
              <a:rPr lang="en-US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Of course, we did not use the criteria we did not need for, so we produced a lighter customized version.</a:t>
            </a:r>
            <a:endParaRPr sz="1100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  <a:cs typeface="Roboto Condensed Light"/>
              <a:sym typeface="Roboto Condensed Light"/>
            </a:endParaRPr>
          </a:p>
        </p:txBody>
      </p:sp>
      <p:sp>
        <p:nvSpPr>
          <p:cNvPr id="235" name="Google Shape;235;p36"/>
          <p:cNvSpPr txBox="1"/>
          <p:nvPr/>
        </p:nvSpPr>
        <p:spPr>
          <a:xfrm>
            <a:off x="4931463" y="990875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MuSa C</a:t>
            </a:r>
            <a:r>
              <a:rPr lang="it-IT" sz="2000" b="1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riteria</a:t>
            </a:r>
            <a:endParaRPr sz="2000"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36" name="Google Shape;236;p36"/>
          <p:cNvCxnSpPr/>
          <p:nvPr/>
        </p:nvCxnSpPr>
        <p:spPr>
          <a:xfrm>
            <a:off x="4761179" y="1628156"/>
            <a:ext cx="65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36"/>
          <p:cNvSpPr/>
          <p:nvPr/>
        </p:nvSpPr>
        <p:spPr>
          <a:xfrm>
            <a:off x="514260" y="1110564"/>
            <a:ext cx="3966300" cy="2707369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6"/>
          <p:cNvSpPr txBox="1"/>
          <p:nvPr/>
        </p:nvSpPr>
        <p:spPr>
          <a:xfrm>
            <a:off x="576224" y="4216222"/>
            <a:ext cx="3637636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</a:t>
            </a:r>
            <a:r>
              <a:rPr lang="it-IT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it-IT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also</a:t>
            </a:r>
            <a:r>
              <a:rPr lang="it-IT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it-IT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suggest</a:t>
            </a:r>
            <a:r>
              <a:rPr lang="it-IT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it-IT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you</a:t>
            </a:r>
            <a:r>
              <a:rPr lang="it-IT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to </a:t>
            </a:r>
            <a:r>
              <a:rPr lang="it-IT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run</a:t>
            </a:r>
            <a:r>
              <a:rPr lang="it-IT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security </a:t>
            </a:r>
            <a:r>
              <a:rPr lang="en-U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tests using one of the tools proposed in the evaluation document on the project’s GitHub page.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678A101-B20E-49E0-AA39-3BE3281FE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23" t="8938" r="12698" b="9095"/>
          <a:stretch/>
        </p:blipFill>
        <p:spPr>
          <a:xfrm>
            <a:off x="514260" y="1110564"/>
            <a:ext cx="4246919" cy="2707370"/>
          </a:xfrm>
          <a:prstGeom prst="snip2DiagRect">
            <a:avLst/>
          </a:prstGeom>
          <a:ln w="3810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>
            <a:spLocks noGrp="1"/>
          </p:cNvSpPr>
          <p:nvPr>
            <p:ph type="ctrTitle"/>
          </p:nvPr>
        </p:nvSpPr>
        <p:spPr>
          <a:xfrm>
            <a:off x="1960901" y="207342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 NETWORK</a:t>
            </a:r>
            <a:endParaRPr dirty="0"/>
          </a:p>
        </p:txBody>
      </p:sp>
      <p:cxnSp>
        <p:nvCxnSpPr>
          <p:cNvPr id="253" name="Google Shape;253;p37"/>
          <p:cNvCxnSpPr>
            <a:cxnSpLocks/>
          </p:cNvCxnSpPr>
          <p:nvPr/>
        </p:nvCxnSpPr>
        <p:spPr>
          <a:xfrm flipH="1">
            <a:off x="5653438" y="1618595"/>
            <a:ext cx="34905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37"/>
          <p:cNvCxnSpPr>
            <a:cxnSpLocks/>
          </p:cNvCxnSpPr>
          <p:nvPr/>
        </p:nvCxnSpPr>
        <p:spPr>
          <a:xfrm flipH="1">
            <a:off x="6834238" y="2644420"/>
            <a:ext cx="23097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37"/>
          <p:cNvCxnSpPr>
            <a:cxnSpLocks/>
            <a:endCxn id="256" idx="0"/>
          </p:cNvCxnSpPr>
          <p:nvPr/>
        </p:nvCxnSpPr>
        <p:spPr>
          <a:xfrm flipH="1">
            <a:off x="7930782" y="3669887"/>
            <a:ext cx="121321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37"/>
          <p:cNvSpPr/>
          <p:nvPr/>
        </p:nvSpPr>
        <p:spPr>
          <a:xfrm>
            <a:off x="3780137" y="1355124"/>
            <a:ext cx="1873301" cy="447859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subTitle" idx="1"/>
          </p:nvPr>
        </p:nvSpPr>
        <p:spPr>
          <a:xfrm flipH="1">
            <a:off x="4091531" y="141060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P</a:t>
            </a:r>
            <a:r>
              <a:rPr lang="en" dirty="0">
                <a:solidFill>
                  <a:schemeClr val="lt1"/>
                </a:solidFill>
              </a:rPr>
              <a:t>ower consumption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2" name="Google Shape;262;p37"/>
          <p:cNvSpPr/>
          <p:nvPr/>
        </p:nvSpPr>
        <p:spPr>
          <a:xfrm>
            <a:off x="4811505" y="2412520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5900382" y="3437987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subTitle" idx="4"/>
          </p:nvPr>
        </p:nvSpPr>
        <p:spPr>
          <a:xfrm flipH="1">
            <a:off x="5040491" y="246744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C</a:t>
            </a:r>
            <a:r>
              <a:rPr lang="en" dirty="0">
                <a:solidFill>
                  <a:schemeClr val="lt1"/>
                </a:solidFill>
              </a:rPr>
              <a:t>ommunication complexity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4" name="Google Shape;264;p37"/>
          <p:cNvSpPr txBox="1">
            <a:spLocks noGrp="1"/>
          </p:cNvSpPr>
          <p:nvPr>
            <p:ph type="subTitle" idx="6"/>
          </p:nvPr>
        </p:nvSpPr>
        <p:spPr>
          <a:xfrm flipH="1">
            <a:off x="6547921" y="3496786"/>
            <a:ext cx="18672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Scalability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9" name="Google Shape;235;p36">
            <a:extLst>
              <a:ext uri="{FF2B5EF4-FFF2-40B4-BE49-F238E27FC236}">
                <a16:creationId xmlns:a16="http://schemas.microsoft.com/office/drawing/2014/main" id="{9E71A8FE-6834-4A7D-85DF-E07751686DBA}"/>
              </a:ext>
            </a:extLst>
          </p:cNvPr>
          <p:cNvSpPr txBox="1"/>
          <p:nvPr/>
        </p:nvSpPr>
        <p:spPr>
          <a:xfrm>
            <a:off x="6197401" y="919363"/>
            <a:ext cx="310354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Main Aspects to Consider</a:t>
            </a:r>
            <a:endParaRPr sz="1800"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" name="Google Shape;235;p36">
            <a:extLst>
              <a:ext uri="{FF2B5EF4-FFF2-40B4-BE49-F238E27FC236}">
                <a16:creationId xmlns:a16="http://schemas.microsoft.com/office/drawing/2014/main" id="{12D08FCA-1953-4386-95E3-DC2DC98A2F3E}"/>
              </a:ext>
            </a:extLst>
          </p:cNvPr>
          <p:cNvSpPr txBox="1"/>
          <p:nvPr/>
        </p:nvSpPr>
        <p:spPr>
          <a:xfrm>
            <a:off x="681705" y="1385848"/>
            <a:ext cx="310354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The board: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STM-</a:t>
            </a:r>
            <a:r>
              <a:rPr lang="it-IT" sz="1800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Nucleo</a:t>
            </a:r>
            <a:endParaRPr sz="1800"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1" name="Google Shape;254;p37">
            <a:extLst>
              <a:ext uri="{FF2B5EF4-FFF2-40B4-BE49-F238E27FC236}">
                <a16:creationId xmlns:a16="http://schemas.microsoft.com/office/drawing/2014/main" id="{1DF159B8-C0EB-4BE7-A60E-C8625DEE2591}"/>
              </a:ext>
            </a:extLst>
          </p:cNvPr>
          <p:cNvCxnSpPr>
            <a:cxnSpLocks/>
          </p:cNvCxnSpPr>
          <p:nvPr/>
        </p:nvCxnSpPr>
        <p:spPr>
          <a:xfrm flipH="1">
            <a:off x="0" y="1331316"/>
            <a:ext cx="174774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234;p36">
            <a:extLst>
              <a:ext uri="{FF2B5EF4-FFF2-40B4-BE49-F238E27FC236}">
                <a16:creationId xmlns:a16="http://schemas.microsoft.com/office/drawing/2014/main" id="{24956746-F22B-4F01-948E-8E73B045DB76}"/>
              </a:ext>
            </a:extLst>
          </p:cNvPr>
          <p:cNvSpPr txBox="1"/>
          <p:nvPr/>
        </p:nvSpPr>
        <p:spPr>
          <a:xfrm>
            <a:off x="2162745" y="2085079"/>
            <a:ext cx="2682395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- Little energy </a:t>
            </a:r>
            <a:r>
              <a:rPr lang="it-IT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usage</a:t>
            </a:r>
            <a:r>
              <a:rPr lang="it-IT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 </a:t>
            </a:r>
          </a:p>
          <a:p>
            <a:pPr lvl="0"/>
            <a:endParaRPr lang="it-IT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  <a:cs typeface="Roboto Condensed Light"/>
              <a:sym typeface="Roboto Condensed Light"/>
            </a:endParaRPr>
          </a:p>
          <a:p>
            <a:pPr lvl="0"/>
            <a:r>
              <a:rPr lang="it-IT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- Low price (10 – 15 €)</a:t>
            </a:r>
          </a:p>
          <a:p>
            <a:pPr lvl="0"/>
            <a:endParaRPr lang="it-IT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  <a:cs typeface="Roboto Condensed Light"/>
              <a:sym typeface="Roboto Condensed Light"/>
            </a:endParaRPr>
          </a:p>
          <a:p>
            <a:pPr lvl="0"/>
            <a:r>
              <a:rPr lang="it-IT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- </a:t>
            </a:r>
            <a:r>
              <a:rPr lang="it-IT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Widely</a:t>
            </a:r>
            <a:r>
              <a:rPr lang="it-IT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used</a:t>
            </a:r>
            <a:r>
              <a:rPr lang="it-IT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 </a:t>
            </a:r>
          </a:p>
          <a:p>
            <a:pPr lvl="0"/>
            <a:endParaRPr lang="it-IT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  <a:cs typeface="Roboto Condensed Light"/>
              <a:sym typeface="Roboto Condensed Light"/>
            </a:endParaRPr>
          </a:p>
          <a:p>
            <a:pPr lvl="0"/>
            <a:r>
              <a:rPr lang="it-IT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- Rich </a:t>
            </a:r>
            <a:r>
              <a:rPr lang="it-IT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documentation</a:t>
            </a:r>
            <a:r>
              <a:rPr lang="it-IT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 and </a:t>
            </a:r>
            <a:r>
              <a:rPr lang="it-IT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examples</a:t>
            </a:r>
            <a:r>
              <a:rPr lang="it-IT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 </a:t>
            </a:r>
            <a:endParaRPr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  <a:cs typeface="Roboto Condensed Light"/>
              <a:sym typeface="Roboto Condensed Light"/>
            </a:endParaRPr>
          </a:p>
        </p:txBody>
      </p:sp>
      <p:sp>
        <p:nvSpPr>
          <p:cNvPr id="35" name="Google Shape;377;p41">
            <a:extLst>
              <a:ext uri="{FF2B5EF4-FFF2-40B4-BE49-F238E27FC236}">
                <a16:creationId xmlns:a16="http://schemas.microsoft.com/office/drawing/2014/main" id="{7F2F2E23-59BF-4E71-8BB4-EF979F707583}"/>
              </a:ext>
            </a:extLst>
          </p:cNvPr>
          <p:cNvSpPr/>
          <p:nvPr/>
        </p:nvSpPr>
        <p:spPr>
          <a:xfrm rot="5400000">
            <a:off x="286516" y="2112053"/>
            <a:ext cx="1854128" cy="1607712"/>
          </a:xfrm>
          <a:prstGeom prst="snip1Rect">
            <a:avLst>
              <a:gd name="adj" fmla="val 11409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F2D0C046-2A98-4514-BDF0-317978E55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60" b="97856" l="4167" r="987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9724" y="1936667"/>
            <a:ext cx="1607713" cy="1914561"/>
          </a:xfrm>
          <a:prstGeom prst="rect">
            <a:avLst/>
          </a:prstGeom>
        </p:spPr>
      </p:pic>
      <p:sp>
        <p:nvSpPr>
          <p:cNvPr id="40" name="Google Shape;234;p36">
            <a:extLst>
              <a:ext uri="{FF2B5EF4-FFF2-40B4-BE49-F238E27FC236}">
                <a16:creationId xmlns:a16="http://schemas.microsoft.com/office/drawing/2014/main" id="{2916A9B3-B4B0-4F52-9FAA-97E2DD95303D}"/>
              </a:ext>
            </a:extLst>
          </p:cNvPr>
          <p:cNvSpPr txBox="1"/>
          <p:nvPr/>
        </p:nvSpPr>
        <p:spPr>
          <a:xfrm>
            <a:off x="5166821" y="4225150"/>
            <a:ext cx="4134120" cy="634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1200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All</a:t>
            </a:r>
            <a:r>
              <a:rPr lang="it-IT" sz="1200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 </a:t>
            </a:r>
            <a:r>
              <a:rPr lang="it-IT" sz="1200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these</a:t>
            </a:r>
            <a:r>
              <a:rPr lang="it-IT" sz="1200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 </a:t>
            </a:r>
            <a:r>
              <a:rPr lang="it-IT" sz="1200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metrics</a:t>
            </a:r>
            <a:r>
              <a:rPr lang="it-IT" sz="1200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 can be </a:t>
            </a:r>
            <a:r>
              <a:rPr lang="it-IT" sz="1200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evaluated</a:t>
            </a:r>
            <a:r>
              <a:rPr lang="it-IT" sz="1200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 once the project </a:t>
            </a:r>
            <a:r>
              <a:rPr lang="it-IT" sz="1200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is</a:t>
            </a:r>
            <a:r>
              <a:rPr lang="it-IT" sz="1200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 </a:t>
            </a:r>
            <a:r>
              <a:rPr lang="it-IT" sz="1200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deployed</a:t>
            </a:r>
            <a:r>
              <a:rPr lang="it-IT" sz="1200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/>
              <a:t>PRODUCT IDEA</a:t>
            </a:r>
            <a:endParaRPr sz="4000"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64393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ctrTitle"/>
          </p:nvPr>
        </p:nvSpPr>
        <p:spPr>
          <a:xfrm>
            <a:off x="1964850" y="179604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 </a:t>
            </a:r>
            <a:endParaRPr dirty="0"/>
          </a:p>
        </p:txBody>
      </p:sp>
      <p:sp>
        <p:nvSpPr>
          <p:cNvPr id="234" name="Google Shape;234;p36"/>
          <p:cNvSpPr txBox="1"/>
          <p:nvPr/>
        </p:nvSpPr>
        <p:spPr>
          <a:xfrm>
            <a:off x="792480" y="1730244"/>
            <a:ext cx="3564967" cy="2189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It is a very simple tool that allows to check the most common software metrics in a new way in which software systems are visualized as interactive, navigable 3D cities. </a:t>
            </a:r>
          </a:p>
          <a:p>
            <a:pPr lvl="0"/>
            <a:endParaRPr lang="en-US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Classes are represented as buildings in the city,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while the packages are depicted as the districts in which the buildings reside. </a:t>
            </a:r>
          </a:p>
          <a:p>
            <a:pPr lvl="0"/>
            <a:endParaRPr lang="en-US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lvl="0"/>
            <a:r>
              <a:rPr lang="en-US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more the city is well structured, the higher the code quality is.</a:t>
            </a:r>
            <a:endParaRPr sz="1100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  <a:cs typeface="Roboto Condensed Light"/>
              <a:sym typeface="Roboto Condensed Light"/>
            </a:endParaRPr>
          </a:p>
        </p:txBody>
      </p:sp>
      <p:sp>
        <p:nvSpPr>
          <p:cNvPr id="235" name="Google Shape;235;p36"/>
          <p:cNvSpPr txBox="1"/>
          <p:nvPr/>
        </p:nvSpPr>
        <p:spPr>
          <a:xfrm>
            <a:off x="2240400" y="920280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</a:t>
            </a:r>
            <a:r>
              <a:rPr lang="it-IT" sz="2000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o</a:t>
            </a:r>
            <a:r>
              <a:rPr lang="en" sz="2000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de City</a:t>
            </a:r>
            <a:endParaRPr sz="2000"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36" name="Google Shape;236;p36"/>
          <p:cNvCxnSpPr>
            <a:cxnSpLocks/>
          </p:cNvCxnSpPr>
          <p:nvPr/>
        </p:nvCxnSpPr>
        <p:spPr>
          <a:xfrm>
            <a:off x="3200400" y="1632677"/>
            <a:ext cx="118482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36"/>
          <p:cNvSpPr/>
          <p:nvPr/>
        </p:nvSpPr>
        <p:spPr>
          <a:xfrm>
            <a:off x="4385220" y="1310327"/>
            <a:ext cx="3966300" cy="2707369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EDA1583-27A8-4552-B87D-2D0E39398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044" y="1632677"/>
            <a:ext cx="3798652" cy="20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91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</a:t>
            </a:r>
            <a:endParaRPr dirty="0"/>
          </a:p>
        </p:txBody>
      </p:sp>
      <p:cxnSp>
        <p:nvCxnSpPr>
          <p:cNvPr id="315" name="Google Shape;315;p39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e 4">
            <a:extLst>
              <a:ext uri="{FF2B5EF4-FFF2-40B4-BE49-F238E27FC236}">
                <a16:creationId xmlns:a16="http://schemas.microsoft.com/office/drawing/2014/main" id="{D59ACDC3-B0C5-4554-B362-6E79584BB336}"/>
              </a:ext>
            </a:extLst>
          </p:cNvPr>
          <p:cNvSpPr/>
          <p:nvPr/>
        </p:nvSpPr>
        <p:spPr>
          <a:xfrm>
            <a:off x="1103363" y="567669"/>
            <a:ext cx="632460" cy="62482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Google Shape;321;p40"/>
          <p:cNvSpPr txBox="1">
            <a:spLocks noGrp="1"/>
          </p:cNvSpPr>
          <p:nvPr>
            <p:ph type="ctrTitle"/>
          </p:nvPr>
        </p:nvSpPr>
        <p:spPr>
          <a:xfrm>
            <a:off x="872386" y="3755257"/>
            <a:ext cx="217690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PRICE</a:t>
            </a:r>
            <a:endParaRPr dirty="0"/>
          </a:p>
        </p:txBody>
      </p:sp>
      <p:sp>
        <p:nvSpPr>
          <p:cNvPr id="322" name="Google Shape;322;p40"/>
          <p:cNvSpPr txBox="1">
            <a:spLocks noGrp="1"/>
          </p:cNvSpPr>
          <p:nvPr>
            <p:ph type="ctrTitle" idx="2"/>
          </p:nvPr>
        </p:nvSpPr>
        <p:spPr>
          <a:xfrm>
            <a:off x="522127" y="1392661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Azure IoT Hub</a:t>
            </a:r>
            <a:endParaRPr dirty="0"/>
          </a:p>
        </p:txBody>
      </p:sp>
      <p:sp>
        <p:nvSpPr>
          <p:cNvPr id="323" name="Google Shape;323;p40"/>
          <p:cNvSpPr txBox="1">
            <a:spLocks noGrp="1"/>
          </p:cNvSpPr>
          <p:nvPr>
            <p:ph type="subTitle" idx="1"/>
          </p:nvPr>
        </p:nvSpPr>
        <p:spPr>
          <a:xfrm>
            <a:off x="673777" y="1686910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050" dirty="0"/>
              <a:t>Free until</a:t>
            </a:r>
          </a:p>
          <a:p>
            <a:pPr marL="0" lvl="0" indent="0"/>
            <a:r>
              <a:rPr lang="en-US" sz="1050" dirty="0"/>
              <a:t> 8000 messages/day</a:t>
            </a:r>
            <a:endParaRPr sz="1050" dirty="0"/>
          </a:p>
        </p:txBody>
      </p:sp>
      <p:sp>
        <p:nvSpPr>
          <p:cNvPr id="324" name="Google Shape;324;p40"/>
          <p:cNvSpPr txBox="1">
            <a:spLocks noGrp="1"/>
          </p:cNvSpPr>
          <p:nvPr>
            <p:ph type="ctrTitle" idx="3"/>
          </p:nvPr>
        </p:nvSpPr>
        <p:spPr>
          <a:xfrm>
            <a:off x="2135075" y="1392661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Azure Database</a:t>
            </a:r>
            <a:endParaRPr dirty="0"/>
          </a:p>
        </p:txBody>
      </p:sp>
      <p:sp>
        <p:nvSpPr>
          <p:cNvPr id="325" name="Google Shape;325;p40"/>
          <p:cNvSpPr txBox="1">
            <a:spLocks noGrp="1"/>
          </p:cNvSpPr>
          <p:nvPr>
            <p:ph type="subTitle" idx="4"/>
          </p:nvPr>
        </p:nvSpPr>
        <p:spPr>
          <a:xfrm>
            <a:off x="2286725" y="1686909"/>
            <a:ext cx="1477200" cy="1449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050" dirty="0"/>
              <a:t>Free for </a:t>
            </a:r>
          </a:p>
          <a:p>
            <a:pPr marL="0" lvl="0" indent="0"/>
            <a:r>
              <a:rPr lang="en-US" sz="1050" dirty="0"/>
              <a:t>the previous Azure Database generation (the 4th), </a:t>
            </a:r>
          </a:p>
          <a:p>
            <a:pPr marL="0" lvl="0" indent="0"/>
            <a:r>
              <a:rPr lang="en-US" sz="1050" dirty="0"/>
              <a:t> few GB of space</a:t>
            </a:r>
          </a:p>
          <a:p>
            <a:pPr marL="0" lvl="0" indent="0"/>
            <a:endParaRPr lang="en-US" sz="1050" dirty="0"/>
          </a:p>
          <a:p>
            <a:pPr marL="0" lvl="0" indent="0"/>
            <a:r>
              <a:rPr lang="en-US" sz="1050" dirty="0"/>
              <a:t>Major drawback:</a:t>
            </a:r>
          </a:p>
          <a:p>
            <a:pPr marL="0" lvl="0" indent="0"/>
            <a:r>
              <a:rPr lang="en-US" sz="1050" dirty="0"/>
              <a:t> you can not have any backup possibility</a:t>
            </a:r>
            <a:endParaRPr sz="1050" dirty="0"/>
          </a:p>
        </p:txBody>
      </p:sp>
      <p:sp>
        <p:nvSpPr>
          <p:cNvPr id="326" name="Google Shape;326;p40"/>
          <p:cNvSpPr txBox="1">
            <a:spLocks noGrp="1"/>
          </p:cNvSpPr>
          <p:nvPr>
            <p:ph type="ctrTitle" idx="5"/>
          </p:nvPr>
        </p:nvSpPr>
        <p:spPr>
          <a:xfrm>
            <a:off x="3763925" y="1389944"/>
            <a:ext cx="220750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Azure App Service Plan</a:t>
            </a:r>
            <a:endParaRPr dirty="0"/>
          </a:p>
        </p:txBody>
      </p:sp>
      <p:sp>
        <p:nvSpPr>
          <p:cNvPr id="327" name="Google Shape;327;p40"/>
          <p:cNvSpPr txBox="1">
            <a:spLocks noGrp="1"/>
          </p:cNvSpPr>
          <p:nvPr>
            <p:ph type="subTitle" idx="6"/>
          </p:nvPr>
        </p:nvSpPr>
        <p:spPr>
          <a:xfrm>
            <a:off x="4041945" y="1686909"/>
            <a:ext cx="1477200" cy="1552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050" dirty="0"/>
              <a:t>Free </a:t>
            </a:r>
          </a:p>
          <a:p>
            <a:pPr marL="0" lvl="0" indent="0"/>
            <a:r>
              <a:rPr lang="en-US" sz="1050" dirty="0"/>
              <a:t> complete solution to deploy a full-stack application with both FE and BE. </a:t>
            </a:r>
          </a:p>
          <a:p>
            <a:pPr marL="0" lvl="0" indent="0"/>
            <a:r>
              <a:rPr lang="en-US" sz="1050" dirty="0"/>
              <a:t>1GB of storage</a:t>
            </a:r>
          </a:p>
          <a:p>
            <a:pPr marL="0" lvl="0" indent="0"/>
            <a:r>
              <a:rPr lang="en-US" sz="1050" dirty="0"/>
              <a:t> 1GB of RAM </a:t>
            </a:r>
          </a:p>
          <a:p>
            <a:pPr marL="0" lvl="0" indent="0"/>
            <a:r>
              <a:rPr lang="en-US" sz="1050" dirty="0"/>
              <a:t> shared CPU </a:t>
            </a:r>
          </a:p>
          <a:p>
            <a:pPr marL="0" lvl="0" indent="0"/>
            <a:endParaRPr lang="en-US" sz="1050" dirty="0"/>
          </a:p>
          <a:p>
            <a:pPr marL="0" lvl="0" indent="0"/>
            <a:r>
              <a:rPr lang="en-US" sz="1050" dirty="0"/>
              <a:t>Please note that in such a way you can not keep your application always running.</a:t>
            </a:r>
            <a:endParaRPr sz="1050" dirty="0"/>
          </a:p>
        </p:txBody>
      </p:sp>
      <p:sp>
        <p:nvSpPr>
          <p:cNvPr id="332" name="Google Shape;332;p40"/>
          <p:cNvSpPr txBox="1">
            <a:spLocks noGrp="1"/>
          </p:cNvSpPr>
          <p:nvPr>
            <p:ph type="ctrTitle" idx="14"/>
          </p:nvPr>
        </p:nvSpPr>
        <p:spPr>
          <a:xfrm>
            <a:off x="7350978" y="375373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STM-Nucleo</a:t>
            </a:r>
            <a:endParaRPr dirty="0"/>
          </a:p>
        </p:txBody>
      </p:sp>
      <p:sp>
        <p:nvSpPr>
          <p:cNvPr id="333" name="Google Shape;333;p40"/>
          <p:cNvSpPr txBox="1">
            <a:spLocks noGrp="1"/>
          </p:cNvSpPr>
          <p:nvPr>
            <p:ph type="subTitle" idx="15"/>
          </p:nvPr>
        </p:nvSpPr>
        <p:spPr>
          <a:xfrm>
            <a:off x="7543214" y="4140300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 dirty="0"/>
              <a:t>10 – 15 €</a:t>
            </a:r>
            <a:endParaRPr sz="1050" dirty="0"/>
          </a:p>
        </p:txBody>
      </p:sp>
      <p:cxnSp>
        <p:nvCxnSpPr>
          <p:cNvPr id="334" name="Google Shape;334;p40"/>
          <p:cNvCxnSpPr>
            <a:cxnSpLocks/>
          </p:cNvCxnSpPr>
          <p:nvPr/>
        </p:nvCxnSpPr>
        <p:spPr>
          <a:xfrm flipH="1">
            <a:off x="8050" y="1299136"/>
            <a:ext cx="8038670" cy="97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40"/>
          <p:cNvCxnSpPr>
            <a:cxnSpLocks/>
          </p:cNvCxnSpPr>
          <p:nvPr/>
        </p:nvCxnSpPr>
        <p:spPr>
          <a:xfrm flipH="1" flipV="1">
            <a:off x="7216140" y="3712520"/>
            <a:ext cx="1970690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F76FCFA3-DFE0-40D1-B1FC-9813BA0C7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935" y="440654"/>
            <a:ext cx="1926988" cy="1204368"/>
          </a:xfrm>
          <a:prstGeom prst="rect">
            <a:avLst/>
          </a:prstGeom>
        </p:spPr>
      </p:pic>
      <p:sp>
        <p:nvSpPr>
          <p:cNvPr id="55" name="Ovale 54">
            <a:extLst>
              <a:ext uri="{FF2B5EF4-FFF2-40B4-BE49-F238E27FC236}">
                <a16:creationId xmlns:a16="http://schemas.microsoft.com/office/drawing/2014/main" id="{5BC2F5F7-9E3C-4C1B-8734-1AD70A8A3096}"/>
              </a:ext>
            </a:extLst>
          </p:cNvPr>
          <p:cNvSpPr/>
          <p:nvPr/>
        </p:nvSpPr>
        <p:spPr>
          <a:xfrm>
            <a:off x="2684880" y="567669"/>
            <a:ext cx="632460" cy="62482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4BDACDF0-67C7-46F2-8EF8-2CDC708A2817}"/>
              </a:ext>
            </a:extLst>
          </p:cNvPr>
          <p:cNvSpPr/>
          <p:nvPr/>
        </p:nvSpPr>
        <p:spPr>
          <a:xfrm>
            <a:off x="4464315" y="560430"/>
            <a:ext cx="632460" cy="62482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DE453D23-62B7-4B8A-B2D0-A1922902F7E3}"/>
              </a:ext>
            </a:extLst>
          </p:cNvPr>
          <p:cNvSpPr/>
          <p:nvPr/>
        </p:nvSpPr>
        <p:spPr>
          <a:xfrm>
            <a:off x="7924998" y="2884818"/>
            <a:ext cx="632460" cy="62482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16" descr="Azure Database General_COLOR | think S3 | Cloud Solutions ...">
            <a:extLst>
              <a:ext uri="{FF2B5EF4-FFF2-40B4-BE49-F238E27FC236}">
                <a16:creationId xmlns:a16="http://schemas.microsoft.com/office/drawing/2014/main" id="{9C8C9E70-9AF2-4BDF-B416-8F85EB62E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322" y="694300"/>
            <a:ext cx="357081" cy="35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0" descr="Web Application Icons - Download Free Vector Icons | Noun Project">
            <a:extLst>
              <a:ext uri="{FF2B5EF4-FFF2-40B4-BE49-F238E27FC236}">
                <a16:creationId xmlns:a16="http://schemas.microsoft.com/office/drawing/2014/main" id="{BCAFEBA4-751F-4108-9F1C-76006009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444" y="728188"/>
            <a:ext cx="362146" cy="36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Ovale 59">
            <a:extLst>
              <a:ext uri="{FF2B5EF4-FFF2-40B4-BE49-F238E27FC236}">
                <a16:creationId xmlns:a16="http://schemas.microsoft.com/office/drawing/2014/main" id="{AB6C727F-F539-4113-83D6-C5AB6BB2E2B1}"/>
              </a:ext>
            </a:extLst>
          </p:cNvPr>
          <p:cNvSpPr/>
          <p:nvPr/>
        </p:nvSpPr>
        <p:spPr>
          <a:xfrm>
            <a:off x="6760915" y="560430"/>
            <a:ext cx="632460" cy="62482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Google Shape;335;p40">
            <a:extLst>
              <a:ext uri="{FF2B5EF4-FFF2-40B4-BE49-F238E27FC236}">
                <a16:creationId xmlns:a16="http://schemas.microsoft.com/office/drawing/2014/main" id="{491130F3-EEB3-49A8-8CD7-E1527ECE18FC}"/>
              </a:ext>
            </a:extLst>
          </p:cNvPr>
          <p:cNvCxnSpPr>
            <a:cxnSpLocks/>
          </p:cNvCxnSpPr>
          <p:nvPr/>
        </p:nvCxnSpPr>
        <p:spPr>
          <a:xfrm flipH="1">
            <a:off x="0" y="3800857"/>
            <a:ext cx="16987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5" name="Picture 18" descr="Azure Machine Learning Services: a complete toolbox for AI ...">
            <a:extLst>
              <a:ext uri="{FF2B5EF4-FFF2-40B4-BE49-F238E27FC236}">
                <a16:creationId xmlns:a16="http://schemas.microsoft.com/office/drawing/2014/main" id="{245C9B01-C88A-480E-9426-640EF4C67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56" y="702444"/>
            <a:ext cx="317177" cy="34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Google Shape;326;p40">
            <a:extLst>
              <a:ext uri="{FF2B5EF4-FFF2-40B4-BE49-F238E27FC236}">
                <a16:creationId xmlns:a16="http://schemas.microsoft.com/office/drawing/2014/main" id="{FF9A31A1-A2BA-4998-9BCA-AFD260F49E54}"/>
              </a:ext>
            </a:extLst>
          </p:cNvPr>
          <p:cNvSpPr txBox="1">
            <a:spLocks/>
          </p:cNvSpPr>
          <p:nvPr/>
        </p:nvSpPr>
        <p:spPr>
          <a:xfrm>
            <a:off x="5956190" y="1390602"/>
            <a:ext cx="2207505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it-IT" dirty="0"/>
              <a:t>Azure Machine Learning</a:t>
            </a:r>
          </a:p>
        </p:txBody>
      </p:sp>
      <p:sp>
        <p:nvSpPr>
          <p:cNvPr id="78" name="Google Shape;323;p40">
            <a:extLst>
              <a:ext uri="{FF2B5EF4-FFF2-40B4-BE49-F238E27FC236}">
                <a16:creationId xmlns:a16="http://schemas.microsoft.com/office/drawing/2014/main" id="{989B86C6-05F1-4AFE-921F-01E85BFF1A91}"/>
              </a:ext>
            </a:extLst>
          </p:cNvPr>
          <p:cNvSpPr txBox="1">
            <a:spLocks/>
          </p:cNvSpPr>
          <p:nvPr/>
        </p:nvSpPr>
        <p:spPr>
          <a:xfrm>
            <a:off x="6270325" y="168690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050" dirty="0"/>
              <a:t>Does not offer any free plan It starts at about </a:t>
            </a:r>
          </a:p>
          <a:p>
            <a:pPr marL="0" indent="0"/>
            <a:r>
              <a:rPr lang="en-US" sz="1050" dirty="0"/>
              <a:t>4 USD/month.</a:t>
            </a:r>
          </a:p>
        </p:txBody>
      </p:sp>
      <p:pic>
        <p:nvPicPr>
          <p:cNvPr id="80" name="Immagine 79">
            <a:extLst>
              <a:ext uri="{FF2B5EF4-FFF2-40B4-BE49-F238E27FC236}">
                <a16:creationId xmlns:a16="http://schemas.microsoft.com/office/drawing/2014/main" id="{77015AB8-D742-4EC5-B837-0AC069BEEE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160" b="97856" l="4167" r="987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6131" y="3054509"/>
            <a:ext cx="310194" cy="369398"/>
          </a:xfrm>
          <a:prstGeom prst="rect">
            <a:avLst/>
          </a:prstGeom>
        </p:spPr>
      </p:pic>
      <p:sp>
        <p:nvSpPr>
          <p:cNvPr id="81" name="Google Shape;323;p40">
            <a:extLst>
              <a:ext uri="{FF2B5EF4-FFF2-40B4-BE49-F238E27FC236}">
                <a16:creationId xmlns:a16="http://schemas.microsoft.com/office/drawing/2014/main" id="{5AE9A192-C3AE-42A0-9EDE-7D50CCB38E9E}"/>
              </a:ext>
            </a:extLst>
          </p:cNvPr>
          <p:cNvSpPr txBox="1">
            <a:spLocks/>
          </p:cNvSpPr>
          <p:nvPr/>
        </p:nvSpPr>
        <p:spPr>
          <a:xfrm>
            <a:off x="1419593" y="4257021"/>
            <a:ext cx="4296905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-US" sz="1050" dirty="0"/>
              <a:t>For further details, please have a look at Microsoft Pricing Calculator.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/>
          <p:nvPr/>
        </p:nvSpPr>
        <p:spPr>
          <a:xfrm>
            <a:off x="642049" y="1175464"/>
            <a:ext cx="7387759" cy="354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 Condensed Light"/>
                <a:ea typeface="Roboto Condensed Light"/>
                <a:cs typeface="Exo 2"/>
                <a:sym typeface="Roboto Condensed Light"/>
              </a:rPr>
              <a:t>USEFUL LINKS</a:t>
            </a:r>
            <a:endParaRPr sz="1100"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241300" lvl="0" indent="-19685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en-US" sz="1100" b="1" dirty="0" err="1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MuSa</a:t>
            </a:r>
            <a:r>
              <a:rPr lang="en-US" sz="1100" b="1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GitHub page: </a:t>
            </a:r>
            <a:r>
              <a:rPr lang="it-IT" sz="1100" dirty="0">
                <a:latin typeface="Roboto Condensed Light" panose="020B0604020202020204" charset="0"/>
                <a:ea typeface="Roboto Condensed Light" panose="020B0604020202020204" charset="0"/>
                <a:hlinkClick r:id="rId3"/>
              </a:rPr>
              <a:t>https://github.com/stefanofoti/musa</a:t>
            </a:r>
            <a:endParaRPr lang="it-IT" sz="110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241300" lvl="0" indent="-19685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it-IT" sz="1100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Design </a:t>
            </a:r>
            <a:r>
              <a:rPr lang="it-IT" sz="1100" b="1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document</a:t>
            </a:r>
            <a:r>
              <a:rPr lang="it-IT" sz="1100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: </a:t>
            </a:r>
            <a:r>
              <a:rPr lang="it-IT" sz="1100" dirty="0">
                <a:hlinkClick r:id="rId4"/>
              </a:rPr>
              <a:t>https://github.com/stefanofoti/musa/blob/master/docs/Design.md</a:t>
            </a:r>
            <a:endParaRPr lang="it-IT" sz="1100" b="1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241300" lvl="0" indent="-19685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it-IT" sz="1100" b="1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Evaluation </a:t>
            </a:r>
            <a:r>
              <a:rPr lang="it-IT" sz="1100" b="1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document</a:t>
            </a:r>
            <a:r>
              <a:rPr lang="it-IT" sz="1100" b="1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</a:t>
            </a:r>
            <a:r>
              <a:rPr lang="it-IT" sz="1100" dirty="0">
                <a:latin typeface="Roboto Condensed Light" panose="020B0604020202020204" charset="0"/>
                <a:ea typeface="Roboto Condensed Light" panose="020B0604020202020204" charset="0"/>
                <a:hlinkClick r:id="rId5"/>
              </a:rPr>
              <a:t>https://github.com/stefanofoti/musa/blob/master/docs/Evaluation.md</a:t>
            </a:r>
            <a:endParaRPr lang="it-IT" sz="110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241300" lvl="0" indent="-19685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it-IT" sz="1100" b="1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MuSa</a:t>
            </a:r>
            <a:r>
              <a:rPr lang="it-IT" sz="1100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design </a:t>
            </a:r>
            <a:r>
              <a:rPr lang="it-IT" sz="1100" b="1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form</a:t>
            </a:r>
            <a:r>
              <a:rPr lang="it-IT" sz="1100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: </a:t>
            </a:r>
            <a:r>
              <a:rPr lang="it-IT" sz="1100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https://docs.google.com/forms/d/e/1FAIpQLScHOCgfRfKwQW0pYXJSsJNKqSPaXVRaSIak9BZPZeact22I4w/viewform</a:t>
            </a:r>
          </a:p>
          <a:p>
            <a:pPr marL="241300" lvl="0" indent="-19685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it-IT" sz="1100" b="1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PrEmo</a:t>
            </a:r>
            <a:r>
              <a:rPr lang="it-IT" sz="1100" b="1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</a:t>
            </a:r>
            <a:r>
              <a:rPr lang="it-IT" sz="11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it-IT" sz="1100" dirty="0">
                <a:latin typeface="Roboto Condensed Light" panose="020B0604020202020204" charset="0"/>
                <a:ea typeface="Roboto Condensed Light" panose="020B0604020202020204" charset="0"/>
                <a:hlinkClick r:id="rId6"/>
              </a:rPr>
              <a:t>https://www.premotool.com/</a:t>
            </a:r>
            <a:endParaRPr lang="it-IT" sz="110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241300" lvl="0" indent="-19685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it-IT" sz="1200" b="1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AttrakDiff</a:t>
            </a:r>
            <a:r>
              <a:rPr lang="it-IT" sz="1200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:</a:t>
            </a:r>
            <a:r>
              <a:rPr lang="it-IT" sz="1200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sz="1100" u="sng" dirty="0">
                <a:latin typeface="Roboto Condensed" panose="020B0604020202020204" charset="0"/>
                <a:ea typeface="Roboto Condensed" panose="020B0604020202020204" charset="0"/>
                <a:hlinkClick r:id="rId7"/>
              </a:rPr>
              <a:t>http://www.attrakdiff.de/index-en.html</a:t>
            </a:r>
            <a:endParaRPr lang="it-IT" sz="1200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41300" lvl="0" indent="-19685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it-IT" sz="1100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ISO/IEC 9126-1 </a:t>
            </a:r>
            <a:r>
              <a:rPr lang="it-IT" sz="1100" b="1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document</a:t>
            </a:r>
            <a:r>
              <a:rPr lang="it-IT" sz="1100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: </a:t>
            </a:r>
            <a:r>
              <a:rPr lang="it-IT" sz="1100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hlinkClick r:id="rId8"/>
              </a:rPr>
              <a:t>https://software.ac.uk/sites/default/files/SSI-SoftwareEvaluationCriteria.pdf?_ga=2.151004923.318823281.1587909367-13184924.1587909367</a:t>
            </a:r>
            <a:endParaRPr lang="it-IT" sz="1100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cxnSp>
        <p:nvCxnSpPr>
          <p:cNvPr id="620" name="Google Shape;620;p52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/>
          <p:nvPr/>
        </p:nvSpPr>
        <p:spPr>
          <a:xfrm>
            <a:off x="642049" y="768212"/>
            <a:ext cx="6788405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 Condensed Light"/>
                <a:ea typeface="Roboto Condensed Light"/>
                <a:cs typeface="Exo 2"/>
                <a:sym typeface="Roboto Condensed Light"/>
              </a:rPr>
              <a:t>USEFUL LINKS</a:t>
            </a:r>
            <a:endParaRPr sz="1100"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241300" lvl="0" indent="-19685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it-IT" sz="1100" b="1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MuSa</a:t>
            </a:r>
            <a:r>
              <a:rPr lang="it-IT" sz="1100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 </a:t>
            </a:r>
            <a:r>
              <a:rPr lang="it-IT" sz="1100" b="1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criteria</a:t>
            </a:r>
            <a:r>
              <a:rPr lang="it-IT" sz="1100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 </a:t>
            </a:r>
            <a:r>
              <a:rPr lang="it-IT" sz="1100" b="1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document</a:t>
            </a:r>
            <a:r>
              <a:rPr lang="it-IT" sz="1100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: </a:t>
            </a:r>
            <a:r>
              <a:rPr lang="it-IT" sz="1100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  <a:hlinkClick r:id="rId3"/>
              </a:rPr>
              <a:t>https://github.com/stefanofoti/musa/blob/master/docs/src/evaluation/MuSa_criteria.pdf</a:t>
            </a:r>
            <a:endParaRPr lang="it-IT" sz="1100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  <a:cs typeface="Roboto Condensed Light"/>
              <a:sym typeface="Roboto Condensed Light"/>
            </a:endParaRPr>
          </a:p>
          <a:p>
            <a:pPr marL="241300" lvl="0" indent="-19685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it-IT" sz="1100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Security </a:t>
            </a:r>
            <a:r>
              <a:rPr lang="it-IT" sz="1100" b="1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tests</a:t>
            </a:r>
            <a:r>
              <a:rPr lang="it-IT" sz="1100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: </a:t>
            </a:r>
            <a:r>
              <a:rPr lang="it-IT" sz="1100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  <a:hlinkClick r:id="rId4"/>
              </a:rPr>
              <a:t>https://owasp.org/www-community/Vulnerability_Scanning_Tools</a:t>
            </a:r>
            <a:endParaRPr lang="it-IT" sz="1100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  <a:cs typeface="Roboto Condensed Light"/>
              <a:sym typeface="Roboto Condensed Light"/>
            </a:endParaRPr>
          </a:p>
          <a:p>
            <a:pPr marL="241300" lvl="0" indent="-19685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it-IT" sz="1100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Code City: </a:t>
            </a:r>
            <a:r>
              <a:rPr lang="it-IT" sz="1100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  <a:hlinkClick r:id="rId5"/>
              </a:rPr>
              <a:t>https://wettel.github.io/codecity.html</a:t>
            </a:r>
            <a:endParaRPr lang="it-IT" sz="1100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  <a:cs typeface="Roboto Condensed Light"/>
              <a:sym typeface="Roboto Condensed Light"/>
            </a:endParaRPr>
          </a:p>
          <a:p>
            <a:pPr marL="241300" lvl="0" indent="-19685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it-IT" sz="1100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Azure App Service Link: </a:t>
            </a:r>
            <a:r>
              <a:rPr lang="it-IT" sz="1100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  <a:hlinkClick r:id="rId6"/>
              </a:rPr>
              <a:t>https://azure.microsoft.com/it-it/pricing/details/app-service/plans/</a:t>
            </a:r>
            <a:endParaRPr lang="it-IT" sz="1100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  <a:cs typeface="Roboto Condensed Light"/>
              <a:sym typeface="Roboto Condensed Light"/>
            </a:endParaRPr>
          </a:p>
          <a:p>
            <a:pPr marL="241300" lvl="0" indent="-19685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it-IT" sz="1100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Azure IoT Hub: </a:t>
            </a:r>
            <a:r>
              <a:rPr lang="it-IT" sz="1100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  <a:hlinkClick r:id="rId7"/>
              </a:rPr>
              <a:t>https://azure.microsoft.com/it-it/services/iot-hub/</a:t>
            </a:r>
            <a:endParaRPr lang="it-IT" sz="1100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  <a:cs typeface="Roboto Condensed Light"/>
              <a:sym typeface="Roboto Condensed Light"/>
            </a:endParaRPr>
          </a:p>
          <a:p>
            <a:pPr marL="241300" lvl="0" indent="-19685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it-IT" sz="1100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Azure Machine Learning: </a:t>
            </a:r>
            <a:r>
              <a:rPr lang="it-IT" sz="1100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  <a:hlinkClick r:id="rId8"/>
              </a:rPr>
              <a:t>https://azure.microsoft.com/it-it/services/machine-learning/</a:t>
            </a:r>
            <a:endParaRPr lang="it-IT" sz="1100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  <a:cs typeface="Roboto Condensed Light"/>
              <a:sym typeface="Roboto Condensed Light"/>
            </a:endParaRPr>
          </a:p>
          <a:p>
            <a:pPr marL="241300" lvl="0" indent="-19685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it-IT" sz="1100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Azure Database: </a:t>
            </a:r>
            <a:r>
              <a:rPr lang="it-IT" sz="1100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  <a:hlinkClick r:id="rId9"/>
              </a:rPr>
              <a:t>https://azure.microsoft.com/it-it/services/sql-database/</a:t>
            </a:r>
            <a:endParaRPr lang="it-IT" sz="1100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  <a:cs typeface="Roboto Condensed Light"/>
              <a:sym typeface="Roboto Condensed Light"/>
            </a:endParaRPr>
          </a:p>
          <a:p>
            <a:pPr marL="241300" lvl="0" indent="-19685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it-IT" sz="1100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Microsoft Pricing </a:t>
            </a:r>
            <a:r>
              <a:rPr lang="it-IT" sz="1100" b="1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Calculator</a:t>
            </a:r>
            <a:r>
              <a:rPr lang="it-IT" sz="1100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: </a:t>
            </a:r>
            <a:r>
              <a:rPr lang="it-IT" sz="1100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  <a:hlinkClick r:id="rId10"/>
              </a:rPr>
              <a:t>https://azure.microsoft.com/it-it/pricing/calculator/</a:t>
            </a:r>
            <a:endParaRPr lang="it-IT" sz="1100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  <a:cs typeface="Roboto Condensed Light"/>
              <a:sym typeface="Roboto Condensed Light"/>
            </a:endParaRPr>
          </a:p>
          <a:p>
            <a:pPr marL="241300" lvl="0" indent="-19685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it-IT" sz="1100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Basic Plan (</a:t>
            </a:r>
            <a:r>
              <a:rPr lang="it-IT" sz="1100" b="1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excel</a:t>
            </a:r>
            <a:r>
              <a:rPr lang="it-IT" sz="1100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Roboto Condensed Light"/>
              </a:rPr>
              <a:t> report): </a:t>
            </a:r>
            <a:r>
              <a:rPr lang="en-US" sz="1100" dirty="0">
                <a:latin typeface="Roboto Condensed Light" panose="020B0604020202020204" charset="0"/>
                <a:ea typeface="Roboto Condensed Light" panose="020B0604020202020204" charset="0"/>
                <a:hlinkClick r:id="rId11"/>
              </a:rPr>
              <a:t>https://github.com/stefanofoti/musa/blob/master/docs/src/evaluation/azure_plan.xlsx</a:t>
            </a:r>
            <a:endParaRPr lang="it-IT" sz="1100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  <a:cs typeface="Roboto Condensed Light"/>
              <a:sym typeface="Roboto Condensed Light"/>
            </a:endParaRPr>
          </a:p>
          <a:p>
            <a:pPr marL="241300" lvl="0" indent="-19685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endParaRPr lang="en-US" sz="1100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cxnSp>
        <p:nvCxnSpPr>
          <p:cNvPr id="620" name="Google Shape;620;p52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85004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1"/>
          <p:cNvSpPr txBox="1">
            <a:spLocks noGrp="1"/>
          </p:cNvSpPr>
          <p:nvPr>
            <p:ph type="ctrTitle"/>
          </p:nvPr>
        </p:nvSpPr>
        <p:spPr>
          <a:xfrm flipH="1">
            <a:off x="2873310" y="1226820"/>
            <a:ext cx="5195700" cy="1718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THANKS </a:t>
            </a:r>
            <a:r>
              <a:rPr lang="it-IT" sz="4400" dirty="0"/>
              <a:t>FOR YOUR ATTENTION</a:t>
            </a:r>
            <a:endParaRPr sz="4400" dirty="0"/>
          </a:p>
        </p:txBody>
      </p:sp>
      <p:cxnSp>
        <p:nvCxnSpPr>
          <p:cNvPr id="613" name="Google Shape;613;p51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37;p36">
            <a:extLst>
              <a:ext uri="{FF2B5EF4-FFF2-40B4-BE49-F238E27FC236}">
                <a16:creationId xmlns:a16="http://schemas.microsoft.com/office/drawing/2014/main" id="{AF90BBD4-36E9-4A3B-80F6-0D502161AC5A}"/>
              </a:ext>
            </a:extLst>
          </p:cNvPr>
          <p:cNvSpPr/>
          <p:nvPr/>
        </p:nvSpPr>
        <p:spPr>
          <a:xfrm>
            <a:off x="4411698" y="2367222"/>
            <a:ext cx="3188873" cy="248456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237;p36">
            <a:extLst>
              <a:ext uri="{FF2B5EF4-FFF2-40B4-BE49-F238E27FC236}">
                <a16:creationId xmlns:a16="http://schemas.microsoft.com/office/drawing/2014/main" id="{18F97173-B6DE-4167-90E1-D0844E5C6CC2}"/>
              </a:ext>
            </a:extLst>
          </p:cNvPr>
          <p:cNvSpPr/>
          <p:nvPr/>
        </p:nvSpPr>
        <p:spPr>
          <a:xfrm>
            <a:off x="681371" y="2373241"/>
            <a:ext cx="3068437" cy="247854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Google Shape;200;p33">
            <a:extLst>
              <a:ext uri="{FF2B5EF4-FFF2-40B4-BE49-F238E27FC236}">
                <a16:creationId xmlns:a16="http://schemas.microsoft.com/office/drawing/2014/main" id="{9B4ABFC3-4060-4887-895D-B3632C22382D}"/>
              </a:ext>
            </a:extLst>
          </p:cNvPr>
          <p:cNvSpPr/>
          <p:nvPr/>
        </p:nvSpPr>
        <p:spPr>
          <a:xfrm>
            <a:off x="643275" y="1175363"/>
            <a:ext cx="6957296" cy="819478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743430" y="994412"/>
            <a:ext cx="6919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it-IT" sz="1300" dirty="0">
                <a:solidFill>
                  <a:srgbClr val="0A3455"/>
                </a:solidFill>
              </a:rPr>
              <a:t>MuSa has ben tought as an experience manager for the «Museo dell’Arte Classica della Sapienza».</a:t>
            </a:r>
            <a:br>
              <a:rPr lang="it-IT" sz="1300" dirty="0">
                <a:solidFill>
                  <a:srgbClr val="0A3455"/>
                </a:solidFill>
              </a:rPr>
            </a:br>
            <a:r>
              <a:rPr lang="it-IT" sz="1300" dirty="0">
                <a:solidFill>
                  <a:srgbClr val="0A3455"/>
                </a:solidFill>
              </a:rPr>
              <a:t>The basic concept of MuSa is to put the user </a:t>
            </a:r>
            <a:r>
              <a:rPr lang="it-IT" sz="1300" dirty="0" err="1">
                <a:solidFill>
                  <a:srgbClr val="0A3455"/>
                </a:solidFill>
              </a:rPr>
              <a:t>at</a:t>
            </a:r>
            <a:r>
              <a:rPr lang="it-IT" sz="1300" dirty="0">
                <a:solidFill>
                  <a:srgbClr val="0A3455"/>
                </a:solidFill>
              </a:rPr>
              <a:t> the center of the experience, satisfying </a:t>
            </a:r>
            <a:r>
              <a:rPr lang="it-IT" sz="1300" dirty="0" err="1">
                <a:solidFill>
                  <a:srgbClr val="0A3455"/>
                </a:solidFill>
              </a:rPr>
              <a:t>his</a:t>
            </a:r>
            <a:r>
              <a:rPr lang="it-IT" sz="1300" dirty="0">
                <a:solidFill>
                  <a:srgbClr val="0A3455"/>
                </a:solidFill>
              </a:rPr>
              <a:t> </a:t>
            </a:r>
            <a:r>
              <a:rPr lang="it-IT" sz="1300" dirty="0" err="1">
                <a:solidFill>
                  <a:srgbClr val="0A3455"/>
                </a:solidFill>
              </a:rPr>
              <a:t>curiosity</a:t>
            </a:r>
            <a:br>
              <a:rPr lang="it-IT" sz="1300" dirty="0">
                <a:solidFill>
                  <a:srgbClr val="0A3455"/>
                </a:solidFill>
              </a:rPr>
            </a:br>
            <a:r>
              <a:rPr lang="it-IT" sz="1300" dirty="0">
                <a:solidFill>
                  <a:srgbClr val="0A3455"/>
                </a:solidFill>
              </a:rPr>
              <a:t>and offering him a customized way to visit a museum.</a:t>
            </a:r>
            <a:br>
              <a:rPr lang="it-IT" sz="1300" dirty="0">
                <a:solidFill>
                  <a:schemeClr val="dk1"/>
                </a:solidFill>
              </a:rPr>
            </a:br>
            <a:br>
              <a:rPr lang="it-IT" sz="1300" dirty="0">
                <a:solidFill>
                  <a:schemeClr val="dk1"/>
                </a:solidFill>
              </a:rPr>
            </a:br>
            <a:endParaRPr lang="it-IT" sz="1300" dirty="0">
              <a:solidFill>
                <a:schemeClr val="dk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1300" dirty="0">
                <a:solidFill>
                  <a:schemeClr val="dk1"/>
                </a:solidFill>
              </a:rPr>
              <a:t>Going into details</a:t>
            </a:r>
            <a:r>
              <a:rPr lang="en-US" sz="1300" dirty="0"/>
              <a:t>, we thought about </a:t>
            </a:r>
            <a:br>
              <a:rPr lang="en-US" sz="1300" dirty="0"/>
            </a:br>
            <a:r>
              <a:rPr lang="en-US" sz="1300" dirty="0"/>
              <a:t>many issues that a visitor have when he </a:t>
            </a:r>
            <a:br>
              <a:rPr lang="en-US" sz="1300" dirty="0"/>
            </a:br>
            <a:r>
              <a:rPr lang="en-US" sz="1300" dirty="0"/>
              <a:t>visits a museum such as:</a:t>
            </a:r>
            <a:br>
              <a:rPr lang="en-US" sz="1300" dirty="0"/>
            </a:br>
            <a:br>
              <a:rPr lang="en-US" sz="1300" dirty="0"/>
            </a:br>
            <a:r>
              <a:rPr lang="en-US" sz="1300" dirty="0"/>
              <a:t>- limited time for take a full visit</a:t>
            </a:r>
            <a:br>
              <a:rPr lang="en-US" sz="1300" dirty="0"/>
            </a:br>
            <a:r>
              <a:rPr lang="en-US" sz="1300" dirty="0"/>
              <a:t>- meet on his path some pieces of arts that </a:t>
            </a:r>
            <a:br>
              <a:rPr lang="en-US" sz="1300" dirty="0"/>
            </a:br>
            <a:r>
              <a:rPr lang="en-US" sz="1300" dirty="0"/>
              <a:t>  he does not like for various reasons</a:t>
            </a:r>
            <a:br>
              <a:rPr lang="en-US" sz="1300" dirty="0"/>
            </a:br>
            <a:r>
              <a:rPr lang="en-US" sz="1300" dirty="0"/>
              <a:t>- the desire of having more details about an </a:t>
            </a:r>
            <a:br>
              <a:rPr lang="en-US" sz="1300" dirty="0"/>
            </a:br>
            <a:r>
              <a:rPr lang="en-US" sz="1300" dirty="0"/>
              <a:t>  opera, but at the same time he does not like </a:t>
            </a:r>
            <a:br>
              <a:rPr lang="en-US" sz="1300" dirty="0"/>
            </a:br>
            <a:r>
              <a:rPr lang="en-US" sz="1300" dirty="0"/>
              <a:t>  to have a guide</a:t>
            </a:r>
            <a:br>
              <a:rPr lang="en-US" sz="1300" dirty="0"/>
            </a:br>
            <a:br>
              <a:rPr lang="en-US" sz="1300" dirty="0"/>
            </a:br>
            <a:br>
              <a:rPr lang="it-IT" sz="1300" dirty="0"/>
            </a:br>
            <a:endParaRPr lang="en-US" sz="1300"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11063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/>
              <a:t>WHAT MUSA IS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29"/>
          <p:cNvSpPr txBox="1"/>
          <p:nvPr/>
        </p:nvSpPr>
        <p:spPr>
          <a:xfrm>
            <a:off x="1425038" y="4528450"/>
            <a:ext cx="6214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174366"/>
              </a:solidFill>
              <a:effectLst/>
              <a:uLnTx/>
              <a:uFillTx/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" name="Google Shape;199;p33">
            <a:extLst>
              <a:ext uri="{FF2B5EF4-FFF2-40B4-BE49-F238E27FC236}">
                <a16:creationId xmlns:a16="http://schemas.microsoft.com/office/drawing/2014/main" id="{9C9BBA2B-D0BE-4852-B7AA-B155E0D01858}"/>
              </a:ext>
            </a:extLst>
          </p:cNvPr>
          <p:cNvSpPr/>
          <p:nvPr/>
        </p:nvSpPr>
        <p:spPr>
          <a:xfrm>
            <a:off x="681371" y="2367723"/>
            <a:ext cx="3068437" cy="2486538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9DC7FE-FAEA-473F-A620-C41B5DF970D5}"/>
              </a:ext>
            </a:extLst>
          </p:cNvPr>
          <p:cNvSpPr txBox="1"/>
          <p:nvPr/>
        </p:nvSpPr>
        <p:spPr>
          <a:xfrm>
            <a:off x="4548948" y="211310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8838B0-2E22-46AC-B00E-C6C896A6D710}"/>
              </a:ext>
            </a:extLst>
          </p:cNvPr>
          <p:cNvSpPr txBox="1"/>
          <p:nvPr/>
        </p:nvSpPr>
        <p:spPr>
          <a:xfrm>
            <a:off x="4548948" y="211310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577413D-EF14-4A3C-B58B-BFC42957FA60}"/>
              </a:ext>
            </a:extLst>
          </p:cNvPr>
          <p:cNvSpPr txBox="1"/>
          <p:nvPr/>
        </p:nvSpPr>
        <p:spPr>
          <a:xfrm>
            <a:off x="4572000" y="2435829"/>
            <a:ext cx="3448797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MuSa solves these issues in an </a:t>
            </a:r>
            <a:b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</a:b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interactive way!</a:t>
            </a:r>
            <a:b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</a:b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When a visitor comes to the museum and </a:t>
            </a:r>
            <a:b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</a:b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decides to have an experience with MuSa, he </a:t>
            </a:r>
            <a:b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</a:b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is profiled, filling a brief questionnaire on his smartphone, through his interests and some </a:t>
            </a:r>
            <a:b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</a:b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other traits like age or time to spend into the museum; then, MuSa provides to the visitor a </a:t>
            </a:r>
            <a:b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</a:b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customized tour and supports him </a:t>
            </a:r>
            <a:b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</a:b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along the tour, supplying details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curiosities when he requests it.</a:t>
            </a:r>
          </a:p>
        </p:txBody>
      </p:sp>
      <p:sp>
        <p:nvSpPr>
          <p:cNvPr id="14" name="Google Shape;199;p33">
            <a:extLst>
              <a:ext uri="{FF2B5EF4-FFF2-40B4-BE49-F238E27FC236}">
                <a16:creationId xmlns:a16="http://schemas.microsoft.com/office/drawing/2014/main" id="{6CC14127-3C37-436F-B9EA-5AF5A2676D74}"/>
              </a:ext>
            </a:extLst>
          </p:cNvPr>
          <p:cNvSpPr/>
          <p:nvPr/>
        </p:nvSpPr>
        <p:spPr>
          <a:xfrm>
            <a:off x="4410635" y="2365249"/>
            <a:ext cx="3189936" cy="2486538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" name="Google Shape;8693;p67">
            <a:extLst>
              <a:ext uri="{FF2B5EF4-FFF2-40B4-BE49-F238E27FC236}">
                <a16:creationId xmlns:a16="http://schemas.microsoft.com/office/drawing/2014/main" id="{309BEBDF-45FD-4ABC-A04E-A6908F3F0887}"/>
              </a:ext>
            </a:extLst>
          </p:cNvPr>
          <p:cNvGrpSpPr/>
          <p:nvPr/>
        </p:nvGrpSpPr>
        <p:grpSpPr>
          <a:xfrm>
            <a:off x="3270261" y="4399724"/>
            <a:ext cx="332587" cy="329040"/>
            <a:chOff x="581525" y="3254850"/>
            <a:chExt cx="297750" cy="294575"/>
          </a:xfrm>
        </p:grpSpPr>
        <p:sp>
          <p:nvSpPr>
            <p:cNvPr id="16" name="Google Shape;8694;p67">
              <a:extLst>
                <a:ext uri="{FF2B5EF4-FFF2-40B4-BE49-F238E27FC236}">
                  <a16:creationId xmlns:a16="http://schemas.microsoft.com/office/drawing/2014/main" id="{7ADC1615-5C45-469B-A8B5-95A6D09A1C9A}"/>
                </a:ext>
              </a:extLst>
            </p:cNvPr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8695;p67">
              <a:extLst>
                <a:ext uri="{FF2B5EF4-FFF2-40B4-BE49-F238E27FC236}">
                  <a16:creationId xmlns:a16="http://schemas.microsoft.com/office/drawing/2014/main" id="{60E2BFE8-0E9F-4A60-A133-7E41A99D484A}"/>
                </a:ext>
              </a:extLst>
            </p:cNvPr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8696;p67">
              <a:extLst>
                <a:ext uri="{FF2B5EF4-FFF2-40B4-BE49-F238E27FC236}">
                  <a16:creationId xmlns:a16="http://schemas.microsoft.com/office/drawing/2014/main" id="{70D4A2D5-5283-4A9B-A8D5-632FD5BE2CEC}"/>
                </a:ext>
              </a:extLst>
            </p:cNvPr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6703;p62">
            <a:extLst>
              <a:ext uri="{FF2B5EF4-FFF2-40B4-BE49-F238E27FC236}">
                <a16:creationId xmlns:a16="http://schemas.microsoft.com/office/drawing/2014/main" id="{71B024D1-9102-4756-B45E-1A075AE725EB}"/>
              </a:ext>
            </a:extLst>
          </p:cNvPr>
          <p:cNvGrpSpPr/>
          <p:nvPr/>
        </p:nvGrpSpPr>
        <p:grpSpPr>
          <a:xfrm>
            <a:off x="7129222" y="4440631"/>
            <a:ext cx="334919" cy="333429"/>
            <a:chOff x="-30735200" y="3552550"/>
            <a:chExt cx="292225" cy="290925"/>
          </a:xfrm>
        </p:grpSpPr>
        <p:sp>
          <p:nvSpPr>
            <p:cNvPr id="29" name="Google Shape;6704;p62">
              <a:extLst>
                <a:ext uri="{FF2B5EF4-FFF2-40B4-BE49-F238E27FC236}">
                  <a16:creationId xmlns:a16="http://schemas.microsoft.com/office/drawing/2014/main" id="{81D99874-2147-4C35-BA7E-A7EC828F314F}"/>
                </a:ext>
              </a:extLst>
            </p:cNvPr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705;p62">
              <a:extLst>
                <a:ext uri="{FF2B5EF4-FFF2-40B4-BE49-F238E27FC236}">
                  <a16:creationId xmlns:a16="http://schemas.microsoft.com/office/drawing/2014/main" id="{7E7834C7-CA1F-46B1-B217-90739C6275B4}"/>
                </a:ext>
              </a:extLst>
            </p:cNvPr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8842;p67">
            <a:extLst>
              <a:ext uri="{FF2B5EF4-FFF2-40B4-BE49-F238E27FC236}">
                <a16:creationId xmlns:a16="http://schemas.microsoft.com/office/drawing/2014/main" id="{6266C2EA-BA17-4975-8877-C9646D9DFB73}"/>
              </a:ext>
            </a:extLst>
          </p:cNvPr>
          <p:cNvGrpSpPr/>
          <p:nvPr/>
        </p:nvGrpSpPr>
        <p:grpSpPr>
          <a:xfrm>
            <a:off x="7195079" y="1618296"/>
            <a:ext cx="330827" cy="332000"/>
            <a:chOff x="4991425" y="3234750"/>
            <a:chExt cx="296175" cy="297225"/>
          </a:xfrm>
        </p:grpSpPr>
        <p:sp>
          <p:nvSpPr>
            <p:cNvPr id="32" name="Google Shape;8843;p67">
              <a:extLst>
                <a:ext uri="{FF2B5EF4-FFF2-40B4-BE49-F238E27FC236}">
                  <a16:creationId xmlns:a16="http://schemas.microsoft.com/office/drawing/2014/main" id="{40FF59E9-BD10-4DE0-A67F-BACA36BC8527}"/>
                </a:ext>
              </a:extLst>
            </p:cNvPr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8844;p67">
              <a:extLst>
                <a:ext uri="{FF2B5EF4-FFF2-40B4-BE49-F238E27FC236}">
                  <a16:creationId xmlns:a16="http://schemas.microsoft.com/office/drawing/2014/main" id="{885C5464-903E-4108-A1B6-0235C5484F5F}"/>
                </a:ext>
              </a:extLst>
            </p:cNvPr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8845;p67">
              <a:extLst>
                <a:ext uri="{FF2B5EF4-FFF2-40B4-BE49-F238E27FC236}">
                  <a16:creationId xmlns:a16="http://schemas.microsoft.com/office/drawing/2014/main" id="{37332142-EF5A-4350-8667-2C9645D30796}"/>
                </a:ext>
              </a:extLst>
            </p:cNvPr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8846;p67">
              <a:extLst>
                <a:ext uri="{FF2B5EF4-FFF2-40B4-BE49-F238E27FC236}">
                  <a16:creationId xmlns:a16="http://schemas.microsoft.com/office/drawing/2014/main" id="{389952EC-FC08-4992-ABF9-FAFD8B928BBB}"/>
                </a:ext>
              </a:extLst>
            </p:cNvPr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8847;p67">
              <a:extLst>
                <a:ext uri="{FF2B5EF4-FFF2-40B4-BE49-F238E27FC236}">
                  <a16:creationId xmlns:a16="http://schemas.microsoft.com/office/drawing/2014/main" id="{8F14BE14-F0C7-4146-9301-90442A1D88F3}"/>
                </a:ext>
              </a:extLst>
            </p:cNvPr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8848;p67">
              <a:extLst>
                <a:ext uri="{FF2B5EF4-FFF2-40B4-BE49-F238E27FC236}">
                  <a16:creationId xmlns:a16="http://schemas.microsoft.com/office/drawing/2014/main" id="{D7ACE6F0-453B-48D7-99D8-33982BF79CCB}"/>
                </a:ext>
              </a:extLst>
            </p:cNvPr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199;p33">
            <a:extLst>
              <a:ext uri="{FF2B5EF4-FFF2-40B4-BE49-F238E27FC236}">
                <a16:creationId xmlns:a16="http://schemas.microsoft.com/office/drawing/2014/main" id="{25813C43-91E0-4C65-8BCB-B258CE6AF2EF}"/>
              </a:ext>
            </a:extLst>
          </p:cNvPr>
          <p:cNvSpPr/>
          <p:nvPr/>
        </p:nvSpPr>
        <p:spPr>
          <a:xfrm>
            <a:off x="2567735" y="2143927"/>
            <a:ext cx="3350238" cy="121858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237;p36">
            <a:extLst>
              <a:ext uri="{FF2B5EF4-FFF2-40B4-BE49-F238E27FC236}">
                <a16:creationId xmlns:a16="http://schemas.microsoft.com/office/drawing/2014/main" id="{2CCAF5C3-4E15-491C-B8F6-1424FB16A3B8}"/>
              </a:ext>
            </a:extLst>
          </p:cNvPr>
          <p:cNvSpPr/>
          <p:nvPr/>
        </p:nvSpPr>
        <p:spPr>
          <a:xfrm>
            <a:off x="2567972" y="2143927"/>
            <a:ext cx="3350238" cy="123527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7DFA454-49B5-414D-BC68-08111898B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01" y="1004907"/>
            <a:ext cx="2290671" cy="924678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314198B-9232-40B1-BC7E-A17585D995F1}"/>
              </a:ext>
            </a:extLst>
          </p:cNvPr>
          <p:cNvSpPr/>
          <p:nvPr/>
        </p:nvSpPr>
        <p:spPr>
          <a:xfrm>
            <a:off x="371492" y="1059432"/>
            <a:ext cx="20170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3455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Through an online questionnaire, we gave life to some personas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8C3B81E-C938-4F67-B9F1-CC2F13AB38B1}"/>
              </a:ext>
            </a:extLst>
          </p:cNvPr>
          <p:cNvSpPr/>
          <p:nvPr/>
        </p:nvSpPr>
        <p:spPr>
          <a:xfrm>
            <a:off x="2388549" y="273283"/>
            <a:ext cx="50626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 panose="020B0604020202020204" charset="0"/>
                <a:cs typeface="Arial"/>
                <a:sym typeface="Arial"/>
              </a:rPr>
              <a:t>HOW MUSA COMES TO LIFE</a:t>
            </a: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" panose="020B0604020202020204" charset="0"/>
              <a:cs typeface="Arial"/>
              <a:sym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0491E7C-7879-4069-833D-10E7B00D9CB4}"/>
              </a:ext>
            </a:extLst>
          </p:cNvPr>
          <p:cNvSpPr txBox="1"/>
          <p:nvPr/>
        </p:nvSpPr>
        <p:spPr>
          <a:xfrm>
            <a:off x="2643306" y="2220727"/>
            <a:ext cx="33502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Some personas would try an experience with MuSa and moreover they allow the collecting of some data during their tour to help to improve </a:t>
            </a:r>
            <a:b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</a:b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the service…</a:t>
            </a:r>
          </a:p>
        </p:txBody>
      </p:sp>
      <p:sp>
        <p:nvSpPr>
          <p:cNvPr id="17" name="Google Shape;237;p36">
            <a:extLst>
              <a:ext uri="{FF2B5EF4-FFF2-40B4-BE49-F238E27FC236}">
                <a16:creationId xmlns:a16="http://schemas.microsoft.com/office/drawing/2014/main" id="{B2CD8085-D37B-4A42-8BC7-A3EE9E7DC7C0}"/>
              </a:ext>
            </a:extLst>
          </p:cNvPr>
          <p:cNvSpPr/>
          <p:nvPr/>
        </p:nvSpPr>
        <p:spPr>
          <a:xfrm>
            <a:off x="282954" y="3571396"/>
            <a:ext cx="3242663" cy="113247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3735DE9-89D0-44C6-A7AD-9F1B1A31C69B}"/>
              </a:ext>
            </a:extLst>
          </p:cNvPr>
          <p:cNvSpPr txBox="1"/>
          <p:nvPr/>
        </p:nvSpPr>
        <p:spPr>
          <a:xfrm>
            <a:off x="422157" y="3648073"/>
            <a:ext cx="29284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… other personas maybe does not need the company of MuSa,  but they want to help the service get better too, so they allow the data collecting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38D12F1D-3541-4E01-ABAD-DE0EEE40F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384" y="3119222"/>
            <a:ext cx="2109803" cy="101841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A79E972-B4D5-43A3-8939-79494791011A}"/>
              </a:ext>
            </a:extLst>
          </p:cNvPr>
          <p:cNvSpPr txBox="1"/>
          <p:nvPr/>
        </p:nvSpPr>
        <p:spPr>
          <a:xfrm>
            <a:off x="5636172" y="3190079"/>
            <a:ext cx="1936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3455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At the end of the tour, they can also leave a quality feedback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3" name="Google Shape;8925;p67">
            <a:extLst>
              <a:ext uri="{FF2B5EF4-FFF2-40B4-BE49-F238E27FC236}">
                <a16:creationId xmlns:a16="http://schemas.microsoft.com/office/drawing/2014/main" id="{CB629352-F544-449E-A799-5781C79BBBE6}"/>
              </a:ext>
            </a:extLst>
          </p:cNvPr>
          <p:cNvGrpSpPr/>
          <p:nvPr/>
        </p:nvGrpSpPr>
        <p:grpSpPr>
          <a:xfrm>
            <a:off x="3018882" y="4309736"/>
            <a:ext cx="331721" cy="307566"/>
            <a:chOff x="6543825" y="3202075"/>
            <a:chExt cx="296975" cy="275350"/>
          </a:xfrm>
        </p:grpSpPr>
        <p:sp>
          <p:nvSpPr>
            <p:cNvPr id="34" name="Google Shape;8926;p67">
              <a:extLst>
                <a:ext uri="{FF2B5EF4-FFF2-40B4-BE49-F238E27FC236}">
                  <a16:creationId xmlns:a16="http://schemas.microsoft.com/office/drawing/2014/main" id="{876FD04D-DCA2-4A83-91F5-09F91AC6BEE7}"/>
                </a:ext>
              </a:extLst>
            </p:cNvPr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8927;p67">
              <a:extLst>
                <a:ext uri="{FF2B5EF4-FFF2-40B4-BE49-F238E27FC236}">
                  <a16:creationId xmlns:a16="http://schemas.microsoft.com/office/drawing/2014/main" id="{238AA156-FBB3-47A1-8EAA-9F166113337D}"/>
                </a:ext>
              </a:extLst>
            </p:cNvPr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8928;p67">
              <a:extLst>
                <a:ext uri="{FF2B5EF4-FFF2-40B4-BE49-F238E27FC236}">
                  <a16:creationId xmlns:a16="http://schemas.microsoft.com/office/drawing/2014/main" id="{265E87CF-EE31-4C7A-A41F-2608EAF39AAA}"/>
                </a:ext>
              </a:extLst>
            </p:cNvPr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8929;p67">
              <a:extLst>
                <a:ext uri="{FF2B5EF4-FFF2-40B4-BE49-F238E27FC236}">
                  <a16:creationId xmlns:a16="http://schemas.microsoft.com/office/drawing/2014/main" id="{0C8D5B77-2B57-41C6-A2A3-307A563E6455}"/>
                </a:ext>
              </a:extLst>
            </p:cNvPr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8930;p67">
              <a:extLst>
                <a:ext uri="{FF2B5EF4-FFF2-40B4-BE49-F238E27FC236}">
                  <a16:creationId xmlns:a16="http://schemas.microsoft.com/office/drawing/2014/main" id="{7ADA58B6-52C8-44E3-BBD9-3B22EB54B56E}"/>
                </a:ext>
              </a:extLst>
            </p:cNvPr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8931;p67">
              <a:extLst>
                <a:ext uri="{FF2B5EF4-FFF2-40B4-BE49-F238E27FC236}">
                  <a16:creationId xmlns:a16="http://schemas.microsoft.com/office/drawing/2014/main" id="{8D54B3EA-7674-4FD7-BF7C-FA271A1A61A1}"/>
                </a:ext>
              </a:extLst>
            </p:cNvPr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8932;p67">
              <a:extLst>
                <a:ext uri="{FF2B5EF4-FFF2-40B4-BE49-F238E27FC236}">
                  <a16:creationId xmlns:a16="http://schemas.microsoft.com/office/drawing/2014/main" id="{168762CA-879B-4BF2-80C8-01A38CC5E002}"/>
                </a:ext>
              </a:extLst>
            </p:cNvPr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" name="Google Shape;7835;p65">
            <a:extLst>
              <a:ext uri="{FF2B5EF4-FFF2-40B4-BE49-F238E27FC236}">
                <a16:creationId xmlns:a16="http://schemas.microsoft.com/office/drawing/2014/main" id="{5FAB6442-FE16-428C-9A7C-C4B14A11EF04}"/>
              </a:ext>
            </a:extLst>
          </p:cNvPr>
          <p:cNvGrpSpPr/>
          <p:nvPr/>
        </p:nvGrpSpPr>
        <p:grpSpPr>
          <a:xfrm>
            <a:off x="7287963" y="3714033"/>
            <a:ext cx="345363" cy="343656"/>
            <a:chOff x="-9961617" y="4048175"/>
            <a:chExt cx="357592" cy="355825"/>
          </a:xfrm>
        </p:grpSpPr>
        <p:sp>
          <p:nvSpPr>
            <p:cNvPr id="42" name="Google Shape;7836;p65">
              <a:extLst>
                <a:ext uri="{FF2B5EF4-FFF2-40B4-BE49-F238E27FC236}">
                  <a16:creationId xmlns:a16="http://schemas.microsoft.com/office/drawing/2014/main" id="{3DFDC655-A608-4CD2-816E-C63B9A18AAD6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7837;p65">
              <a:extLst>
                <a:ext uri="{FF2B5EF4-FFF2-40B4-BE49-F238E27FC236}">
                  <a16:creationId xmlns:a16="http://schemas.microsoft.com/office/drawing/2014/main" id="{82FB91E7-00E0-4E91-B24B-39719A4CB274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7838;p65">
              <a:extLst>
                <a:ext uri="{FF2B5EF4-FFF2-40B4-BE49-F238E27FC236}">
                  <a16:creationId xmlns:a16="http://schemas.microsoft.com/office/drawing/2014/main" id="{673B0064-9051-4382-9E42-2EF068EB1875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7839;p65">
              <a:extLst>
                <a:ext uri="{FF2B5EF4-FFF2-40B4-BE49-F238E27FC236}">
                  <a16:creationId xmlns:a16="http://schemas.microsoft.com/office/drawing/2014/main" id="{9DD21385-A5DC-4A02-ACBF-54D51209521B}"/>
                </a:ext>
              </a:extLst>
            </p:cNvPr>
            <p:cNvSpPr/>
            <p:nvPr/>
          </p:nvSpPr>
          <p:spPr>
            <a:xfrm>
              <a:off x="-9961617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7840;p65">
              <a:extLst>
                <a:ext uri="{FF2B5EF4-FFF2-40B4-BE49-F238E27FC236}">
                  <a16:creationId xmlns:a16="http://schemas.microsoft.com/office/drawing/2014/main" id="{963229A4-C412-46CD-B250-32BA46AFCF74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7841;p65">
              <a:extLst>
                <a:ext uri="{FF2B5EF4-FFF2-40B4-BE49-F238E27FC236}">
                  <a16:creationId xmlns:a16="http://schemas.microsoft.com/office/drawing/2014/main" id="{A4186CA9-623C-4274-A503-56419090B032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7246;p64">
            <a:extLst>
              <a:ext uri="{FF2B5EF4-FFF2-40B4-BE49-F238E27FC236}">
                <a16:creationId xmlns:a16="http://schemas.microsoft.com/office/drawing/2014/main" id="{CA0EC8CD-6E75-45F7-B904-C3C8A0EC8700}"/>
              </a:ext>
            </a:extLst>
          </p:cNvPr>
          <p:cNvSpPr/>
          <p:nvPr/>
        </p:nvSpPr>
        <p:spPr>
          <a:xfrm>
            <a:off x="2258930" y="1537069"/>
            <a:ext cx="259238" cy="337441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9" name="Google Shape;6488;p62">
            <a:extLst>
              <a:ext uri="{FF2B5EF4-FFF2-40B4-BE49-F238E27FC236}">
                <a16:creationId xmlns:a16="http://schemas.microsoft.com/office/drawing/2014/main" id="{689D32CE-6418-4021-A427-2EBE1B4DEE72}"/>
              </a:ext>
            </a:extLst>
          </p:cNvPr>
          <p:cNvGrpSpPr/>
          <p:nvPr/>
        </p:nvGrpSpPr>
        <p:grpSpPr>
          <a:xfrm>
            <a:off x="5150875" y="2946263"/>
            <a:ext cx="334919" cy="334031"/>
            <a:chOff x="-30345325" y="3184750"/>
            <a:chExt cx="292225" cy="291450"/>
          </a:xfrm>
        </p:grpSpPr>
        <p:sp>
          <p:nvSpPr>
            <p:cNvPr id="50" name="Google Shape;6489;p62">
              <a:extLst>
                <a:ext uri="{FF2B5EF4-FFF2-40B4-BE49-F238E27FC236}">
                  <a16:creationId xmlns:a16="http://schemas.microsoft.com/office/drawing/2014/main" id="{DAAF11A6-D009-4D2A-8EA1-8C0B165F394F}"/>
                </a:ext>
              </a:extLst>
            </p:cNvPr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6490;p62">
              <a:extLst>
                <a:ext uri="{FF2B5EF4-FFF2-40B4-BE49-F238E27FC236}">
                  <a16:creationId xmlns:a16="http://schemas.microsoft.com/office/drawing/2014/main" id="{7C1C5E2B-B97F-4E8E-9350-EEAD627196BC}"/>
                </a:ext>
              </a:extLst>
            </p:cNvPr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6491;p62">
              <a:extLst>
                <a:ext uri="{FF2B5EF4-FFF2-40B4-BE49-F238E27FC236}">
                  <a16:creationId xmlns:a16="http://schemas.microsoft.com/office/drawing/2014/main" id="{1ACF6290-600A-4191-979F-3E80CD54FEF2}"/>
                </a:ext>
              </a:extLst>
            </p:cNvPr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492;p62">
              <a:extLst>
                <a:ext uri="{FF2B5EF4-FFF2-40B4-BE49-F238E27FC236}">
                  <a16:creationId xmlns:a16="http://schemas.microsoft.com/office/drawing/2014/main" id="{2DF61D89-7D4C-429E-85E6-45353863B069}"/>
                </a:ext>
              </a:extLst>
            </p:cNvPr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493;p62">
              <a:extLst>
                <a:ext uri="{FF2B5EF4-FFF2-40B4-BE49-F238E27FC236}">
                  <a16:creationId xmlns:a16="http://schemas.microsoft.com/office/drawing/2014/main" id="{4F9C4706-6F46-490E-BAC9-C3C7CD13AB76}"/>
                </a:ext>
              </a:extLst>
            </p:cNvPr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199;p33">
            <a:extLst>
              <a:ext uri="{FF2B5EF4-FFF2-40B4-BE49-F238E27FC236}">
                <a16:creationId xmlns:a16="http://schemas.microsoft.com/office/drawing/2014/main" id="{065DA0DF-E8BE-4B9A-ABB4-2738BC2A2692}"/>
              </a:ext>
            </a:extLst>
          </p:cNvPr>
          <p:cNvSpPr/>
          <p:nvPr/>
        </p:nvSpPr>
        <p:spPr>
          <a:xfrm>
            <a:off x="270477" y="3574819"/>
            <a:ext cx="3255140" cy="1121031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37;p36">
            <a:extLst>
              <a:ext uri="{FF2B5EF4-FFF2-40B4-BE49-F238E27FC236}">
                <a16:creationId xmlns:a16="http://schemas.microsoft.com/office/drawing/2014/main" id="{36243873-378C-4C71-8517-C580F6CBC598}"/>
              </a:ext>
            </a:extLst>
          </p:cNvPr>
          <p:cNvSpPr/>
          <p:nvPr/>
        </p:nvSpPr>
        <p:spPr>
          <a:xfrm>
            <a:off x="3297223" y="2089215"/>
            <a:ext cx="3472397" cy="170279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144;p29">
            <a:extLst>
              <a:ext uri="{FF2B5EF4-FFF2-40B4-BE49-F238E27FC236}">
                <a16:creationId xmlns:a16="http://schemas.microsoft.com/office/drawing/2014/main" id="{80A50EF8-24E7-46CA-B8C1-7EF162F6E3E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HOW MUSA WORKS</a:t>
            </a:r>
            <a:endParaRPr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A31B77B-8630-432C-BB9C-EB64F5440F36}"/>
              </a:ext>
            </a:extLst>
          </p:cNvPr>
          <p:cNvSpPr txBox="1"/>
          <p:nvPr/>
        </p:nvSpPr>
        <p:spPr>
          <a:xfrm>
            <a:off x="3297223" y="2254362"/>
            <a:ext cx="460266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Elena comes to the Museo dell’Arte Classica,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but she does not need MuSa for many reasons.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Anyway, she wants to help the improvement of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the service, so she allows the data collecting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during her tour, after filling the profiling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questionnaire.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 panose="020B0604020202020204" charset="0"/>
              <a:ea typeface="Roboto Condensed Light" panose="020B060402020202020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 panose="020B0604020202020204" charset="0"/>
              <a:ea typeface="Roboto Condensed Light" panose="020B060402020202020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US" sz="1300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</a:br>
            <a:endParaRPr kumimoji="0" lang="en-US" sz="1300" b="0" i="0" u="none" strike="noStrike" kern="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 panose="020B0604020202020204" charset="0"/>
              <a:ea typeface="Roboto Condensed Light" panose="020B0604020202020204" charset="0"/>
              <a:cs typeface="Arial"/>
              <a:sym typeface="Arial"/>
            </a:endParaRPr>
          </a:p>
        </p:txBody>
      </p:sp>
      <p:pic>
        <p:nvPicPr>
          <p:cNvPr id="53" name="Google Shape;228;p35">
            <a:extLst>
              <a:ext uri="{FF2B5EF4-FFF2-40B4-BE49-F238E27FC236}">
                <a16:creationId xmlns:a16="http://schemas.microsoft.com/office/drawing/2014/main" id="{E4CD621F-C6AF-41EA-BC9A-765F2195952E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553250" y="987044"/>
            <a:ext cx="2366673" cy="3816573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46C0D43D-6343-4B81-946C-78F3FA811F1A}"/>
              </a:ext>
            </a:extLst>
          </p:cNvPr>
          <p:cNvSpPr/>
          <p:nvPr/>
        </p:nvSpPr>
        <p:spPr>
          <a:xfrm>
            <a:off x="6847448" y="396631"/>
            <a:ext cx="20167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</a:b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Google Shape;199;p33">
            <a:extLst>
              <a:ext uri="{FF2B5EF4-FFF2-40B4-BE49-F238E27FC236}">
                <a16:creationId xmlns:a16="http://schemas.microsoft.com/office/drawing/2014/main" id="{0C4DE88C-4FF4-4408-9718-6CEE163188E5}"/>
              </a:ext>
            </a:extLst>
          </p:cNvPr>
          <p:cNvSpPr/>
          <p:nvPr/>
        </p:nvSpPr>
        <p:spPr>
          <a:xfrm>
            <a:off x="3297223" y="2101781"/>
            <a:ext cx="3472397" cy="169023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8803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37;p36">
            <a:extLst>
              <a:ext uri="{FF2B5EF4-FFF2-40B4-BE49-F238E27FC236}">
                <a16:creationId xmlns:a16="http://schemas.microsoft.com/office/drawing/2014/main" id="{36243873-378C-4C71-8517-C580F6CBC598}"/>
              </a:ext>
            </a:extLst>
          </p:cNvPr>
          <p:cNvSpPr/>
          <p:nvPr/>
        </p:nvSpPr>
        <p:spPr>
          <a:xfrm>
            <a:off x="3251082" y="2028802"/>
            <a:ext cx="4140958" cy="1815649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144;p29">
            <a:extLst>
              <a:ext uri="{FF2B5EF4-FFF2-40B4-BE49-F238E27FC236}">
                <a16:creationId xmlns:a16="http://schemas.microsoft.com/office/drawing/2014/main" id="{80A50EF8-24E7-46CA-B8C1-7EF162F6E3E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INTERACTION WITH MUSA</a:t>
            </a:r>
            <a:endParaRPr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A31B77B-8630-432C-BB9C-EB64F5440F36}"/>
              </a:ext>
            </a:extLst>
          </p:cNvPr>
          <p:cNvSpPr txBox="1"/>
          <p:nvPr/>
        </p:nvSpPr>
        <p:spPr>
          <a:xfrm>
            <a:off x="3297225" y="2129838"/>
            <a:ext cx="469082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In the first idea, all the interactions with MuSa will occur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through the visitor’s smartphone with a web-app: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 panose="020B0604020202020204" charset="0"/>
              <a:ea typeface="Roboto Condensed Light" panose="020B0604020202020204" charset="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fill in the questionnaires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get a personalized tour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ask to MuSa for further information and curiosities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data collection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 panose="020B0604020202020204" charset="0"/>
              <a:ea typeface="Roboto Condensed Light" panose="020B060402020202020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 panose="020B0604020202020204" charset="0"/>
              <a:ea typeface="Roboto Condensed Light" panose="020B060402020202020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 panose="020B0604020202020204" charset="0"/>
              <a:ea typeface="Roboto Condensed Light" panose="020B060402020202020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US" sz="1300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</a:br>
            <a:endParaRPr kumimoji="0" lang="en-US" sz="1300" b="0" i="0" u="none" strike="noStrike" kern="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 panose="020B0604020202020204" charset="0"/>
              <a:ea typeface="Roboto Condensed Light" panose="020B0604020202020204" charset="0"/>
              <a:cs typeface="Arial"/>
              <a:sym typeface="Arial"/>
            </a:endParaRPr>
          </a:p>
        </p:txBody>
      </p:sp>
      <p:pic>
        <p:nvPicPr>
          <p:cNvPr id="53" name="Google Shape;228;p35">
            <a:extLst>
              <a:ext uri="{FF2B5EF4-FFF2-40B4-BE49-F238E27FC236}">
                <a16:creationId xmlns:a16="http://schemas.microsoft.com/office/drawing/2014/main" id="{E4CD621F-C6AF-41EA-BC9A-765F2195952E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301611" y="1034860"/>
            <a:ext cx="1982480" cy="2235627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46C0D43D-6343-4B81-946C-78F3FA811F1A}"/>
              </a:ext>
            </a:extLst>
          </p:cNvPr>
          <p:cNvSpPr/>
          <p:nvPr/>
        </p:nvSpPr>
        <p:spPr>
          <a:xfrm>
            <a:off x="6847448" y="396631"/>
            <a:ext cx="20167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</a:b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Google Shape;199;p33">
            <a:extLst>
              <a:ext uri="{FF2B5EF4-FFF2-40B4-BE49-F238E27FC236}">
                <a16:creationId xmlns:a16="http://schemas.microsoft.com/office/drawing/2014/main" id="{0C4DE88C-4FF4-4408-9718-6CEE163188E5}"/>
              </a:ext>
            </a:extLst>
          </p:cNvPr>
          <p:cNvSpPr/>
          <p:nvPr/>
        </p:nvSpPr>
        <p:spPr>
          <a:xfrm>
            <a:off x="3251081" y="2028802"/>
            <a:ext cx="4140959" cy="1815649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" name="Google Shape;228;p35">
            <a:extLst>
              <a:ext uri="{FF2B5EF4-FFF2-40B4-BE49-F238E27FC236}">
                <a16:creationId xmlns:a16="http://schemas.microsoft.com/office/drawing/2014/main" id="{8FC3FDDA-6749-4582-9B01-AB95984E309F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8295" y="2657947"/>
            <a:ext cx="1946770" cy="2235627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4353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37;p36">
            <a:extLst>
              <a:ext uri="{FF2B5EF4-FFF2-40B4-BE49-F238E27FC236}">
                <a16:creationId xmlns:a16="http://schemas.microsoft.com/office/drawing/2014/main" id="{868FBF86-D94C-4680-BFBC-D5F4C5CA85C5}"/>
              </a:ext>
            </a:extLst>
          </p:cNvPr>
          <p:cNvSpPr/>
          <p:nvPr/>
        </p:nvSpPr>
        <p:spPr>
          <a:xfrm>
            <a:off x="3306752" y="2955432"/>
            <a:ext cx="3329729" cy="165752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237;p36">
            <a:extLst>
              <a:ext uri="{FF2B5EF4-FFF2-40B4-BE49-F238E27FC236}">
                <a16:creationId xmlns:a16="http://schemas.microsoft.com/office/drawing/2014/main" id="{F005C26A-1108-47A9-A88A-AE774849FEDE}"/>
              </a:ext>
            </a:extLst>
          </p:cNvPr>
          <p:cNvSpPr/>
          <p:nvPr/>
        </p:nvSpPr>
        <p:spPr>
          <a:xfrm>
            <a:off x="3296497" y="1176920"/>
            <a:ext cx="3278620" cy="149539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144;p29">
            <a:extLst>
              <a:ext uri="{FF2B5EF4-FFF2-40B4-BE49-F238E27FC236}">
                <a16:creationId xmlns:a16="http://schemas.microsoft.com/office/drawing/2014/main" id="{80A50EF8-24E7-46CA-B8C1-7EF162F6E3E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HOW MUSA WORKS</a:t>
            </a:r>
            <a:endParaRPr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A31B77B-8630-432C-BB9C-EB64F5440F36}"/>
              </a:ext>
            </a:extLst>
          </p:cNvPr>
          <p:cNvSpPr txBox="1"/>
          <p:nvPr/>
        </p:nvSpPr>
        <p:spPr>
          <a:xfrm>
            <a:off x="3368224" y="1253605"/>
            <a:ext cx="4602666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Enea comes to the Museo dell’Arte Classica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and hearing about MuSa decides to have a tour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with her. Firstly, he fills the profiling survey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and MuSa provides him a customized tour, 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example the tour that leads him to visit all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operas with the topic of war as background.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 panose="020B0604020202020204" charset="0"/>
              <a:ea typeface="Roboto Condensed Light" panose="020B060402020202020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 panose="020B0604020202020204" charset="0"/>
              <a:ea typeface="Roboto Condensed Light" panose="020B060402020202020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 panose="020B0604020202020204" charset="0"/>
              <a:ea typeface="Roboto Condensed Light" panose="020B060402020202020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Enea starts to visit the museum following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MuSa’s suggestions, interacting with her through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his smartphone. He can ask MuSa for extra </a:t>
            </a:r>
            <a:br>
              <a:rPr kumimoji="0" lang="en-US" sz="1300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</a:br>
            <a:r>
              <a:rPr kumimoji="0" lang="en-US" sz="1300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information or curiosities!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At the end of the tour, Enea will complete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another brief survey to let the museum know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  <a:t>level of appreciation. </a:t>
            </a:r>
            <a:br>
              <a:rPr kumimoji="0" lang="en-US" sz="1300" b="0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</a:br>
            <a:endParaRPr kumimoji="0" lang="en-US" sz="1300" b="0" i="0" u="none" strike="noStrike" kern="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 panose="020B0604020202020204" charset="0"/>
              <a:ea typeface="Roboto Condensed Light" panose="020B0604020202020204" charset="0"/>
              <a:cs typeface="Arial"/>
              <a:sym typeface="Arial"/>
            </a:endParaRPr>
          </a:p>
        </p:txBody>
      </p:sp>
      <p:pic>
        <p:nvPicPr>
          <p:cNvPr id="53" name="Google Shape;228;p35">
            <a:extLst>
              <a:ext uri="{FF2B5EF4-FFF2-40B4-BE49-F238E27FC236}">
                <a16:creationId xmlns:a16="http://schemas.microsoft.com/office/drawing/2014/main" id="{E4CD621F-C6AF-41EA-BC9A-765F2195952E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500782" y="987044"/>
            <a:ext cx="2521761" cy="3816573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46C0D43D-6343-4B81-946C-78F3FA811F1A}"/>
              </a:ext>
            </a:extLst>
          </p:cNvPr>
          <p:cNvSpPr/>
          <p:nvPr/>
        </p:nvSpPr>
        <p:spPr>
          <a:xfrm>
            <a:off x="6847448" y="396631"/>
            <a:ext cx="20167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</a:b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Arial"/>
                <a:sym typeface="Arial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Google Shape;199;p33">
            <a:extLst>
              <a:ext uri="{FF2B5EF4-FFF2-40B4-BE49-F238E27FC236}">
                <a16:creationId xmlns:a16="http://schemas.microsoft.com/office/drawing/2014/main" id="{2189975F-4541-418E-96D5-E19A37139D5C}"/>
              </a:ext>
            </a:extLst>
          </p:cNvPr>
          <p:cNvSpPr/>
          <p:nvPr/>
        </p:nvSpPr>
        <p:spPr>
          <a:xfrm>
            <a:off x="3306752" y="2961679"/>
            <a:ext cx="3329729" cy="1657521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Google Shape;199;p33">
            <a:extLst>
              <a:ext uri="{FF2B5EF4-FFF2-40B4-BE49-F238E27FC236}">
                <a16:creationId xmlns:a16="http://schemas.microsoft.com/office/drawing/2014/main" id="{0C4DE88C-4FF4-4408-9718-6CEE163188E5}"/>
              </a:ext>
            </a:extLst>
          </p:cNvPr>
          <p:cNvSpPr/>
          <p:nvPr/>
        </p:nvSpPr>
        <p:spPr>
          <a:xfrm>
            <a:off x="3291385" y="1176920"/>
            <a:ext cx="3283732" cy="1495396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45"/>
          <p:cNvPicPr preferRelativeResize="0"/>
          <p:nvPr/>
        </p:nvPicPr>
        <p:blipFill rotWithShape="1">
          <a:blip r:embed="rId3">
            <a:alphaModFix/>
          </a:blip>
          <a:srcRect t="12341" b="3127"/>
          <a:stretch/>
        </p:blipFill>
        <p:spPr>
          <a:xfrm>
            <a:off x="0" y="0"/>
            <a:ext cx="9144000" cy="5143500"/>
          </a:xfrm>
          <a:prstGeom prst="snip2DiagRect">
            <a:avLst>
              <a:gd name="adj1" fmla="val 0"/>
              <a:gd name="adj2" fmla="val 0"/>
            </a:avLst>
          </a:prstGeom>
          <a:noFill/>
          <a:ln>
            <a:noFill/>
          </a:ln>
        </p:spPr>
      </p:pic>
      <p:sp>
        <p:nvSpPr>
          <p:cNvPr id="429" name="Google Shape;429;p45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6469294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ARCHITECTURE  OVERVIEW</a:t>
            </a:r>
            <a:endParaRPr dirty="0"/>
          </a:p>
        </p:txBody>
      </p:sp>
      <p:cxnSp>
        <p:nvCxnSpPr>
          <p:cNvPr id="430" name="Google Shape;430;p45"/>
          <p:cNvCxnSpPr/>
          <p:nvPr/>
        </p:nvCxnSpPr>
        <p:spPr>
          <a:xfrm rot="10800000">
            <a:off x="-6850" y="2056050"/>
            <a:ext cx="246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45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0" descr="media cartoon smartphone-3358735_1280 | Altitude Business Support ...">
            <a:extLst>
              <a:ext uri="{FF2B5EF4-FFF2-40B4-BE49-F238E27FC236}">
                <a16:creationId xmlns:a16="http://schemas.microsoft.com/office/drawing/2014/main" id="{322310ED-4B48-4E8B-8C48-E1AC5938A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035" y="3043084"/>
            <a:ext cx="715244" cy="6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Google Shape;197;p33"/>
          <p:cNvSpPr txBox="1">
            <a:spLocks noGrp="1"/>
          </p:cNvSpPr>
          <p:nvPr>
            <p:ph type="ctrTitle"/>
          </p:nvPr>
        </p:nvSpPr>
        <p:spPr>
          <a:xfrm>
            <a:off x="1964850" y="37866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</a:t>
            </a:r>
            <a:r>
              <a:rPr lang="it-IT" dirty="0"/>
              <a:t>OSITIONING ARCHITECTURE</a:t>
            </a:r>
            <a:endParaRPr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98BAC309-CA93-4340-9263-EBBA05BFD2DA}"/>
              </a:ext>
            </a:extLst>
          </p:cNvPr>
          <p:cNvGrpSpPr/>
          <p:nvPr/>
        </p:nvGrpSpPr>
        <p:grpSpPr>
          <a:xfrm>
            <a:off x="5655895" y="3577307"/>
            <a:ext cx="3017792" cy="1146333"/>
            <a:chOff x="4896498" y="1003221"/>
            <a:chExt cx="3017792" cy="973210"/>
          </a:xfrm>
        </p:grpSpPr>
        <p:sp>
          <p:nvSpPr>
            <p:cNvPr id="200" name="Google Shape;200;p33"/>
            <p:cNvSpPr/>
            <p:nvPr/>
          </p:nvSpPr>
          <p:spPr>
            <a:xfrm>
              <a:off x="4896498" y="1030231"/>
              <a:ext cx="3017792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3"/>
            <p:cNvSpPr txBox="1"/>
            <p:nvPr/>
          </p:nvSpPr>
          <p:spPr>
            <a:xfrm>
              <a:off x="4937051" y="1003221"/>
              <a:ext cx="2905097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Server based positioning</a:t>
              </a:r>
              <a:endParaRPr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10" name="Google Shape;210;p33"/>
            <p:cNvSpPr txBox="1"/>
            <p:nvPr/>
          </p:nvSpPr>
          <p:spPr>
            <a:xfrm>
              <a:off x="5008152" y="1271431"/>
              <a:ext cx="2833996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>
                <a:buClr>
                  <a:schemeClr val="dk1"/>
                </a:buClr>
                <a:buSzPts val="1100"/>
              </a:pPr>
              <a:r>
                <a:rPr lang="en-GB" sz="10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The visitor has a tag that </a:t>
              </a:r>
              <a:r>
                <a:rPr lang="en-US" sz="10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advertises their MAC address or UUID. The signal is </a:t>
              </a:r>
              <a:r>
                <a:rPr lang="en-US" sz="1000" dirty="0" err="1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catched</a:t>
              </a:r>
              <a:r>
                <a:rPr lang="en-US" sz="10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by specific hardware and  which is then transmitted to server for calculating and gathering statistics.</a:t>
              </a:r>
              <a:endParaRPr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pic>
        <p:nvPicPr>
          <p:cNvPr id="64" name="Picture 24" descr="scultura greca | Focusky">
            <a:extLst>
              <a:ext uri="{FF2B5EF4-FFF2-40B4-BE49-F238E27FC236}">
                <a16:creationId xmlns:a16="http://schemas.microsoft.com/office/drawing/2014/main" id="{F1B04276-CC93-4FBB-9FFB-7470C1FFB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345" y="1005354"/>
            <a:ext cx="1059010" cy="13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6">
            <a:extLst>
              <a:ext uri="{FF2B5EF4-FFF2-40B4-BE49-F238E27FC236}">
                <a16:creationId xmlns:a16="http://schemas.microsoft.com/office/drawing/2014/main" id="{A98A6613-3C0B-49E0-AD2A-8E1BFB0AE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61" y="3737223"/>
            <a:ext cx="780962" cy="94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aples">
            <a:extLst>
              <a:ext uri="{FF2B5EF4-FFF2-40B4-BE49-F238E27FC236}">
                <a16:creationId xmlns:a16="http://schemas.microsoft.com/office/drawing/2014/main" id="{5A7CBE51-297C-4CAA-9174-4A867EC57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719" y="1351879"/>
            <a:ext cx="773132" cy="19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57E4F130-5B72-4C3C-BBE3-BC0A377317AD}"/>
              </a:ext>
            </a:extLst>
          </p:cNvPr>
          <p:cNvGrpSpPr/>
          <p:nvPr/>
        </p:nvGrpSpPr>
        <p:grpSpPr>
          <a:xfrm>
            <a:off x="1720623" y="1766462"/>
            <a:ext cx="1067202" cy="952015"/>
            <a:chOff x="2122781" y="2831130"/>
            <a:chExt cx="1067202" cy="952015"/>
          </a:xfrm>
        </p:grpSpPr>
        <p:pic>
          <p:nvPicPr>
            <p:cNvPr id="68" name="Picture 2" descr="NUCLEO-F411RE STM32 Nucleo-64 Development Board - STMicro | Mouser ...">
              <a:extLst>
                <a:ext uri="{FF2B5EF4-FFF2-40B4-BE49-F238E27FC236}">
                  <a16:creationId xmlns:a16="http://schemas.microsoft.com/office/drawing/2014/main" id="{B11EE8E4-FE23-4ED4-83C7-CDDFCF405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781" y="3074944"/>
              <a:ext cx="974589" cy="708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8" descr="Bluetooth Low Energy (BLE) Introduction - Part 2 | EmbeTronicX">
              <a:extLst>
                <a:ext uri="{FF2B5EF4-FFF2-40B4-BE49-F238E27FC236}">
                  <a16:creationId xmlns:a16="http://schemas.microsoft.com/office/drawing/2014/main" id="{E3A46FD7-C0B1-4089-A87D-A9B97DA8C8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4554" y="2831130"/>
              <a:ext cx="500230" cy="500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30" descr="Signal Waves Svg Png Icon Free Download (#28685) - OnlineWebFonts.COM">
              <a:extLst>
                <a:ext uri="{FF2B5EF4-FFF2-40B4-BE49-F238E27FC236}">
                  <a16:creationId xmlns:a16="http://schemas.microsoft.com/office/drawing/2014/main" id="{681B7E24-0424-4D58-9EB3-488ED1EE3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031738">
              <a:off x="2953903" y="3243864"/>
              <a:ext cx="236080" cy="23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FE2CD72A-916D-4DA3-A680-E5E38A6B91BF}"/>
              </a:ext>
            </a:extLst>
          </p:cNvPr>
          <p:cNvGrpSpPr/>
          <p:nvPr/>
        </p:nvGrpSpPr>
        <p:grpSpPr>
          <a:xfrm>
            <a:off x="1216183" y="4081019"/>
            <a:ext cx="1067202" cy="952015"/>
            <a:chOff x="2122781" y="2831130"/>
            <a:chExt cx="1067202" cy="952015"/>
          </a:xfrm>
        </p:grpSpPr>
        <p:pic>
          <p:nvPicPr>
            <p:cNvPr id="112" name="Picture 2" descr="NUCLEO-F411RE STM32 Nucleo-64 Development Board - STMicro | Mouser ...">
              <a:extLst>
                <a:ext uri="{FF2B5EF4-FFF2-40B4-BE49-F238E27FC236}">
                  <a16:creationId xmlns:a16="http://schemas.microsoft.com/office/drawing/2014/main" id="{6EE993F5-EEAC-4978-84F4-E5EB9545C2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781" y="3074944"/>
              <a:ext cx="974589" cy="708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8" descr="Bluetooth Low Energy (BLE) Introduction - Part 2 | EmbeTronicX">
              <a:extLst>
                <a:ext uri="{FF2B5EF4-FFF2-40B4-BE49-F238E27FC236}">
                  <a16:creationId xmlns:a16="http://schemas.microsoft.com/office/drawing/2014/main" id="{EE651ADA-B371-4AC1-BA26-A5A1A47292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4554" y="2831130"/>
              <a:ext cx="500230" cy="500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30" descr="Signal Waves Svg Png Icon Free Download (#28685) - OnlineWebFonts.COM">
              <a:extLst>
                <a:ext uri="{FF2B5EF4-FFF2-40B4-BE49-F238E27FC236}">
                  <a16:creationId xmlns:a16="http://schemas.microsoft.com/office/drawing/2014/main" id="{EF7E2594-53AD-4C0D-BC33-7382227D4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031738">
              <a:off x="2953903" y="3243864"/>
              <a:ext cx="236080" cy="23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08433155-177D-482E-B544-4C64A4F6E9AB}"/>
              </a:ext>
            </a:extLst>
          </p:cNvPr>
          <p:cNvGrpSpPr/>
          <p:nvPr/>
        </p:nvGrpSpPr>
        <p:grpSpPr>
          <a:xfrm>
            <a:off x="5287740" y="2670154"/>
            <a:ext cx="1017064" cy="854330"/>
            <a:chOff x="2080306" y="3074944"/>
            <a:chExt cx="1017064" cy="854330"/>
          </a:xfrm>
        </p:grpSpPr>
        <p:pic>
          <p:nvPicPr>
            <p:cNvPr id="116" name="Picture 2" descr="NUCLEO-F411RE STM32 Nucleo-64 Development Board - STMicro | Mouser ...">
              <a:extLst>
                <a:ext uri="{FF2B5EF4-FFF2-40B4-BE49-F238E27FC236}">
                  <a16:creationId xmlns:a16="http://schemas.microsoft.com/office/drawing/2014/main" id="{D6D92592-EF6B-4079-A2BD-F13F9D21B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781" y="3074944"/>
              <a:ext cx="974589" cy="708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8" descr="Bluetooth Low Energy (BLE) Introduction - Part 2 | EmbeTronicX">
              <a:extLst>
                <a:ext uri="{FF2B5EF4-FFF2-40B4-BE49-F238E27FC236}">
                  <a16:creationId xmlns:a16="http://schemas.microsoft.com/office/drawing/2014/main" id="{115AFCA1-8C2E-4E84-8DF7-2FB1AECC4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346" y="3429044"/>
              <a:ext cx="500230" cy="500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30" descr="Signal Waves Svg Png Icon Free Download (#28685) - OnlineWebFonts.COM">
              <a:extLst>
                <a:ext uri="{FF2B5EF4-FFF2-40B4-BE49-F238E27FC236}">
                  <a16:creationId xmlns:a16="http://schemas.microsoft.com/office/drawing/2014/main" id="{F966E4DC-547E-48A4-840C-A3105FAE93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483806">
              <a:off x="2080306" y="3311004"/>
              <a:ext cx="236080" cy="23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9" name="Connettore 2 118">
            <a:extLst>
              <a:ext uri="{FF2B5EF4-FFF2-40B4-BE49-F238E27FC236}">
                <a16:creationId xmlns:a16="http://schemas.microsoft.com/office/drawing/2014/main" id="{2DCDBF7A-32B1-4EA4-9A13-6D389CD66D39}"/>
              </a:ext>
            </a:extLst>
          </p:cNvPr>
          <p:cNvCxnSpPr>
            <a:cxnSpLocks/>
          </p:cNvCxnSpPr>
          <p:nvPr/>
        </p:nvCxnSpPr>
        <p:spPr>
          <a:xfrm flipV="1">
            <a:off x="4128652" y="3226826"/>
            <a:ext cx="1201563" cy="152828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Connettore 2 119">
            <a:extLst>
              <a:ext uri="{FF2B5EF4-FFF2-40B4-BE49-F238E27FC236}">
                <a16:creationId xmlns:a16="http://schemas.microsoft.com/office/drawing/2014/main" id="{7E585596-BA2F-493A-8C50-2A913501B7E4}"/>
              </a:ext>
            </a:extLst>
          </p:cNvPr>
          <p:cNvCxnSpPr>
            <a:cxnSpLocks/>
          </p:cNvCxnSpPr>
          <p:nvPr/>
        </p:nvCxnSpPr>
        <p:spPr>
          <a:xfrm flipH="1" flipV="1">
            <a:off x="2529817" y="2510506"/>
            <a:ext cx="949773" cy="758633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Connettore 2 120">
            <a:extLst>
              <a:ext uri="{FF2B5EF4-FFF2-40B4-BE49-F238E27FC236}">
                <a16:creationId xmlns:a16="http://schemas.microsoft.com/office/drawing/2014/main" id="{421102CB-24EF-455A-A6E4-45E9939372A4}"/>
              </a:ext>
            </a:extLst>
          </p:cNvPr>
          <p:cNvCxnSpPr>
            <a:cxnSpLocks/>
          </p:cNvCxnSpPr>
          <p:nvPr/>
        </p:nvCxnSpPr>
        <p:spPr>
          <a:xfrm flipH="1">
            <a:off x="1892186" y="3436261"/>
            <a:ext cx="1572296" cy="593615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3" name="Picture 8" descr="Bluetooth Low Energy (BLE) Introduction - Part 2 | EmbeTronicX">
            <a:extLst>
              <a:ext uri="{FF2B5EF4-FFF2-40B4-BE49-F238E27FC236}">
                <a16:creationId xmlns:a16="http://schemas.microsoft.com/office/drawing/2014/main" id="{5F9032AA-B405-4560-A718-43CB40AB0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22" y="3343797"/>
            <a:ext cx="500230" cy="50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749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1202</Words>
  <Application>Microsoft Office PowerPoint</Application>
  <PresentationFormat>Presentazione su schermo (16:9)</PresentationFormat>
  <Paragraphs>177</Paragraphs>
  <Slides>25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25</vt:i4>
      </vt:variant>
    </vt:vector>
  </HeadingPairs>
  <TitlesOfParts>
    <vt:vector size="34" baseType="lpstr">
      <vt:lpstr>Arial</vt:lpstr>
      <vt:lpstr>Roboto Condensed</vt:lpstr>
      <vt:lpstr>Fira Sans Extra Condensed Medium</vt:lpstr>
      <vt:lpstr>Exo 2</vt:lpstr>
      <vt:lpstr>Roboto Condensed Light</vt:lpstr>
      <vt:lpstr>Squada One</vt:lpstr>
      <vt:lpstr>Wingdings</vt:lpstr>
      <vt:lpstr>Tech Newsletter by Slidesgo</vt:lpstr>
      <vt:lpstr>1_Tech Newsletter by Slidesgo</vt:lpstr>
      <vt:lpstr>MuSa</vt:lpstr>
      <vt:lpstr>PRODUCT IDEA</vt:lpstr>
      <vt:lpstr>WHAT MUSA IS </vt:lpstr>
      <vt:lpstr>Presentazione standard di PowerPoint</vt:lpstr>
      <vt:lpstr>HOW MUSA WORKS</vt:lpstr>
      <vt:lpstr>INTERACTION WITH MUSA</vt:lpstr>
      <vt:lpstr>HOW MUSA WORKS</vt:lpstr>
      <vt:lpstr>ARCHITECTURE  OVERVIEW</vt:lpstr>
      <vt:lpstr>POSITIONING ARCHITECTURE</vt:lpstr>
      <vt:lpstr>SOFTWARE</vt:lpstr>
      <vt:lpstr>Presentazione standard di PowerPoint</vt:lpstr>
      <vt:lpstr>EVALUATION</vt:lpstr>
      <vt:lpstr>WHAT IS EVALUATION?</vt:lpstr>
      <vt:lpstr>User Experience</vt:lpstr>
      <vt:lpstr> USER EXPERIENCE</vt:lpstr>
      <vt:lpstr>UXEM  (USER EXPERIENCE EVALUATION METHODS)</vt:lpstr>
      <vt:lpstr>Technology</vt:lpstr>
      <vt:lpstr>OVERALL EVALUATION</vt:lpstr>
      <vt:lpstr>SENSOR NETWORK</vt:lpstr>
      <vt:lpstr>BACKEND </vt:lpstr>
      <vt:lpstr>Price</vt:lpstr>
      <vt:lpstr>PRICE</vt:lpstr>
      <vt:lpstr>RESOURCES</vt:lpstr>
      <vt:lpstr>RESOURCES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</dc:title>
  <dc:creator>PCino</dc:creator>
  <cp:lastModifiedBy>Stefano Foti</cp:lastModifiedBy>
  <cp:revision>37</cp:revision>
  <dcterms:modified xsi:type="dcterms:W3CDTF">2020-04-30T13:35:42Z</dcterms:modified>
</cp:coreProperties>
</file>